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21"/>
  </p:notesMasterIdLst>
  <p:sldIdLst>
    <p:sldId id="256" r:id="rId2"/>
    <p:sldId id="278" r:id="rId3"/>
    <p:sldId id="257" r:id="rId4"/>
    <p:sldId id="276" r:id="rId5"/>
    <p:sldId id="27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3" r:id="rId14"/>
    <p:sldId id="266" r:id="rId15"/>
    <p:sldId id="267" r:id="rId16"/>
    <p:sldId id="272" r:id="rId17"/>
    <p:sldId id="274" r:id="rId18"/>
    <p:sldId id="279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2540" autoAdjust="0"/>
  </p:normalViewPr>
  <p:slideViewPr>
    <p:cSldViewPr>
      <p:cViewPr>
        <p:scale>
          <a:sx n="70" d="100"/>
          <a:sy n="70" d="100"/>
        </p:scale>
        <p:origin x="-157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5A006-C68C-44A7-BA17-A42BA743B37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E98B9-A93B-430D-8591-A2255A4D4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4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Note: Lincoln</a:t>
            </a:r>
            <a:r>
              <a:rPr lang="en-US" baseline="0" dirty="0" smtClean="0"/>
              <a:t> Public Library is a real existing library, however the circumstances the name and location are used are entirely fictitious. 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Image: http://commons.wikimedia.org/wiki/File:Carnegie_Free_Library_Building_In_Thames.jpg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E98B9-A93B-430D-8591-A2255A4D4A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6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E98B9-A93B-430D-8591-A2255A4D4A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E98B9-A93B-430D-8591-A2255A4D4A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4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Resource: http://soltisconsulting1.wordpress.com/2012/06/14/strategic-planning-issue-based-planning-part-6/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E98B9-A93B-430D-8591-A2255A4D4A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9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804170-9FB1-4755-BB1D-75D15066DBBB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617AC4-B9C3-42A0-859D-0D277752B3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urveymonkey.com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ala.org/ascla/asclaissues/factsheetabout" TargetMode="External"/><Relationship Id="rId7" Type="http://schemas.openxmlformats.org/officeDocument/2006/relationships/hyperlink" Target="http://www.lincolnpl.org/" TargetMode="External"/><Relationship Id="rId2" Type="http://schemas.openxmlformats.org/officeDocument/2006/relationships/hyperlink" Target="http://www.ala.org/ascla/asclaissues/libraryservi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dictionary.com/definition/tactical-planning.html" TargetMode="External"/><Relationship Id="rId5" Type="http://schemas.openxmlformats.org/officeDocument/2006/relationships/hyperlink" Target="https://ublearns.buffalo.edu/bbcswebdav/pid-2597447-dt-content-rid-4684178_1/courses/2131_19311_COMB/APPLE%20SWOT.pdf" TargetMode="External"/><Relationship Id="rId4" Type="http://schemas.openxmlformats.org/officeDocument/2006/relationships/hyperlink" Target="http://www.asha.org/public/speech/disorders/lbld.htm" TargetMode="External"/><Relationship Id="rId9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doit/UA/PRESENT/libres.html" TargetMode="External"/><Relationship Id="rId2" Type="http://schemas.openxmlformats.org/officeDocument/2006/relationships/hyperlink" Target="http://soltisconsulting1.wordpress.com/2012/06/14/strategic-planning-issue-based-planning-part-6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Category:Ima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10601" cy="1447800"/>
          </a:xfrm>
        </p:spPr>
        <p:txBody>
          <a:bodyPr/>
          <a:lstStyle/>
          <a:p>
            <a:r>
              <a:rPr lang="en-US" dirty="0" smtClean="0">
                <a:effectLst/>
              </a:rPr>
              <a:t>Planning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01000" cy="533400"/>
          </a:xfrm>
        </p:spPr>
        <p:txBody>
          <a:bodyPr>
            <a:noAutofit/>
          </a:bodyPr>
          <a:lstStyle/>
          <a:p>
            <a:r>
              <a:rPr lang="en-US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Aneliya</a:t>
            </a:r>
            <a:r>
              <a:rPr lang="en-US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Kochneva</a:t>
            </a:r>
            <a:r>
              <a:rPr lang="en-US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Cohort II Spring 2013</a:t>
            </a:r>
            <a:endParaRPr lang="en-US" sz="1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223634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26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Planning process timeline </a:t>
            </a: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Sept. 2013-Dec. 2014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263509"/>
              </p:ext>
            </p:extLst>
          </p:nvPr>
        </p:nvGraphicFramePr>
        <p:xfrm>
          <a:off x="76200" y="609600"/>
          <a:ext cx="9009028" cy="6166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3636"/>
                <a:gridCol w="2472180"/>
                <a:gridCol w="1808720"/>
                <a:gridCol w="897273"/>
                <a:gridCol w="897272"/>
                <a:gridCol w="839947"/>
              </a:tblGrid>
              <a:tr h="452113">
                <a:tc gridSpan="6"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Goal 1  Library users will be made aware of the initiative the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library is starting to improve the services and resources available for people, and especially children with learning disabilities, and will participate in it. </a:t>
                      </a:r>
                      <a:endParaRPr lang="en-US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91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Strategy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Actions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Assigned to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Beginning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35">
                <a:tc rowSpan="2"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1. Increase awareness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by exposure to the facts, problems and give opportunity to participate. 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1. The library will organize face-to-face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interaction  with the community ( focus groups, community open houses,. Discussion groups)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Assistant Director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Public Service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Sept. 1, 2013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Feb 25, 2014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61">
                <a:tc vMerge="1"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2. The library will organize remote interaction s with the community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( online and paper survey, community forum)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Collaboration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Public Relations officer and IT department head. 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Sept 1, 2013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Feb. 25, 2014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113">
                <a:tc gridSpan="6"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Goal 2 The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library will  use the results from  the user participation in Goal 1 to  understand better the needs of the changing population in he area and improve the existing resources  and services to accommodate  the  same population. 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063">
                <a:tc rowSpan="2"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The library staff will create a committee that will be responsible to process, and assess the results from Goal 1. actions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1. Create and supervise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committee to  oversee the process. 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Library Director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Medium-High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Sept 1, 2013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Sept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1, 2014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2. Assess the results of Goal 1 actions.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Committee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members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Medium-high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Sept 1, 2013</a:t>
                      </a:r>
                    </a:p>
                    <a:p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Sept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1, 2014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2. The library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committee will provide the library administration  and the public with progress reports 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1.Create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distribute progress reports internally and externally. 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Committee members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Sept1, 2013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Feb.25,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2014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639">
                <a:tc rowSpan="2"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3. The library committee will evaluate the available resources and suggest solutions. 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Deliver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evaluation of resources report to the committee supervisor ( Library director)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Committee members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Nov.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2013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Dec.1,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2013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639">
                <a:tc vMerge="1">
                  <a:txBody>
                    <a:bodyPr/>
                    <a:lstStyle/>
                    <a:p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2. Deliver suggestions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report to the committee supervisor ( Library director)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Committee members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Dec.1,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2013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March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1, 2014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85">
                <a:tc gridSpan="6"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Goal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 The library will make the suggested by the committee changes to improve the library experience for the changing community. 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789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1. The library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staff and administration will support the changes  suggested  by the committee</a:t>
                      </a:r>
                      <a:endParaRPr lang="en-US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 Implement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suggested and approved changes in the library to support Goal 1 and Goal 2.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Library staff  and administration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Sept.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1, 2014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Dec.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2014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26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 diverse survey group?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Reach out to Brown school’s administration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support the library initiative and encourage parents  and students to participate. Provide surveys and invitations for the events.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Reach out to The Grove senior center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(people with learning disabilities reside in it), provide printed surveys.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Contact local public schools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inform them about the initiative, provide printed surveys.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Reach out to the Student Support Services Committee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Lincoln School District for support.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Advertise the initiative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the library website and community board.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Reach out to the local Bilingual non-profit organizations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(often bilingual children experience language related learning problems)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1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6019800" cy="1111664"/>
          </a:xfrm>
        </p:spPr>
        <p:txBody>
          <a:bodyPr>
            <a:normAutofit/>
          </a:bodyPr>
          <a:lstStyle/>
          <a:p>
            <a:r>
              <a:rPr lang="en-US" dirty="0" smtClean="0"/>
              <a:t>Importance of diverse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841994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Diverse survey groups are important because: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provide unique social, cultural and economic perspective on issues.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Diverse personal perspective can be very inspirational and promote fast action.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Ideas grow faster in environment rich in differences in personality, age group, lifestyle, goals etc.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promotes acceptance of differences and changes in different social segments.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"/>
            <a:ext cx="2136394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802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people involved?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989908"/>
              </p:ext>
            </p:extLst>
          </p:nvPr>
        </p:nvGraphicFramePr>
        <p:xfrm>
          <a:off x="76199" y="1600201"/>
          <a:ext cx="8991602" cy="48917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0201"/>
                <a:gridCol w="3200400"/>
                <a:gridCol w="914400"/>
                <a:gridCol w="1600200"/>
                <a:gridCol w="1676401"/>
              </a:tblGrid>
              <a:tr h="8334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Approach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Community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segment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Beginning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36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Community open house (one day event)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Families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children from Brown school, any other interested party from the community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(1)Sept. 1,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(2)Dec.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1, 2013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956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Public forum (on topic)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General population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Sept. 1, 2013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ongoing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6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Discussion groups(one day events)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Brown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school  community, local government representatives, community members, special needs committee etc.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(1)Sept. 29, 2013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(2)Oct.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30 2013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16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Community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survey (printed brochures)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General population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(1)Sept. 1, 2013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Dec 10, 2013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(1)Nov.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29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2013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Feb.10, 2014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05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Community survey (online)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General population, mostly targeted towards the younger crowd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though.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(1)Sept. 1, 2013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Dec. 10, 2013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(1)Sept. 1, 2013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Dec. 10, 2013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9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Focus group ( one day event)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Parents,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students, alumni, teachers, local government reps, school  district reps, non-profit organization for people with disabilities (reps)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(1)Nov.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10, 2013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(2)Feb. 10, 2014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66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4572000" cy="1111664"/>
          </a:xfrm>
        </p:spPr>
        <p:txBody>
          <a:bodyPr/>
          <a:lstStyle/>
          <a:p>
            <a:r>
              <a:rPr lang="en-US" dirty="0" smtClean="0"/>
              <a:t>Assessment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measure the effectiveness of the planning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 including community members with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diverse background to participate, the library will use the following assessment tools: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Community open house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end of the planning process. </a:t>
            </a:r>
          </a:p>
          <a:p>
            <a:pPr marL="0" indent="0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Why? Provides personal connection face-to-face with patrons and stakeholders.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Community survey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online and printed brochures distributed as described prior.</a:t>
            </a:r>
          </a:p>
          <a:p>
            <a:pPr marL="0" indent="0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Why? Provides convenient for the patrons way to communicate their opinion.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Focus group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end of the planning process</a:t>
            </a:r>
          </a:p>
          <a:p>
            <a:pPr marL="0" indent="0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Why? Provides diverse feedback on a narrowed assessment scale.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68" y="1"/>
            <a:ext cx="1855032" cy="2057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845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82880"/>
            <a:ext cx="5486400" cy="1111664"/>
          </a:xfrm>
        </p:spPr>
        <p:txBody>
          <a:bodyPr/>
          <a:lstStyle/>
          <a:p>
            <a:r>
              <a:rPr lang="en-US" dirty="0" smtClean="0"/>
              <a:t>Assessment </a:t>
            </a:r>
            <a:r>
              <a:rPr lang="en-US" dirty="0"/>
              <a:t>T</a:t>
            </a:r>
            <a:r>
              <a:rPr lang="en-US" dirty="0" smtClean="0"/>
              <a:t>ool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9088"/>
            <a:ext cx="8686800" cy="4412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Community Survey’s online version will be performed</a:t>
            </a:r>
          </a:p>
          <a:p>
            <a:pPr marL="0" indent="0">
              <a:buNone/>
            </a:pPr>
            <a:r>
              <a:rPr lang="en-US" dirty="0" smtClean="0"/>
              <a:t>with the help of the website </a:t>
            </a:r>
            <a:r>
              <a:rPr lang="en-US" dirty="0" smtClean="0">
                <a:hlinkClick r:id="rId2"/>
              </a:rPr>
              <a:t>http://www.surveymonkey.com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questionnaire will include 15 questions that will provide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Overview of the participant’s profiles ( who they are, what they like, what they need, </a:t>
            </a:r>
            <a:r>
              <a:rPr lang="en-US" dirty="0" err="1" smtClean="0"/>
              <a:t>etc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Overview of the participants opinions on the library and it’s services. </a:t>
            </a:r>
          </a:p>
          <a:p>
            <a:r>
              <a:rPr lang="en-US" dirty="0" smtClean="0"/>
              <a:t>Open format questions to harvest ideas on improvement.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9421"/>
            <a:ext cx="2315420" cy="1937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254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5257800" cy="1111664"/>
          </a:xfrm>
        </p:spPr>
        <p:txBody>
          <a:bodyPr>
            <a:normAutofit/>
          </a:bodyPr>
          <a:lstStyle/>
          <a:p>
            <a:r>
              <a:rPr lang="en-US" dirty="0" smtClean="0"/>
              <a:t>Progress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8991600" cy="5105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Planning committee report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at the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end of the initiative.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Second open house event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face-to-face interaction with stakeholders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Website  updates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(the planning process will be represented online, any interested party can received the required information)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Kick Off celebration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(at the end of the initiative a party will be organized to promote the changes and updates that the library made to accommodate the juvenile population with learning disabilities’ needs.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4800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129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4038600" cy="111166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181600"/>
          </a:xfrm>
        </p:spPr>
        <p:txBody>
          <a:bodyPr>
            <a:noAutofit/>
          </a:bodyPr>
          <a:lstStyle/>
          <a:p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American Library Association (2001 ). Library Services for People with Disabilities. Official ALA website. Retrieved from: 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ttp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www.ala.org/ascla/asclaissues/libraryservices</a:t>
            </a: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American 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Library Association (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Facts: Why and ALA Disability Policy? Why Now? Library 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Services for People with Disabilities. Official ALA website. Retrieved from:. 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www.ala.org/ascla/asclaissues/factsheetabout</a:t>
            </a: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American Speech-Language-Hearing Association ASHA( 2013). Official website. Retrieved from: 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www.asha.org/public/speech/disorders/lbld.htm</a:t>
            </a: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Apple Inc. ( 2011) Financial and Strategic Analysis Review. Retrieved from UB Learns (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https://ublearns.buffalo.edu/bbcswebdav/pid-2597447-dt-content-rid-4684178_1/courses/2131_19311_COMB/APPLE%20SWOT.pdf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Business 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Dictionary ( Unknown) Tactical Planning Definition. Business Dictionary Website. Retrieved from: 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http://www.businessdictionary.com/definition/tactical-planning.html</a:t>
            </a:r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Guder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C. (2010). Equality Through Access: Embedding Library Services for Patrons with Disabilities. </a:t>
            </a:r>
            <a:r>
              <a:rPr lang="en-US" sz="1400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Public Services Quarterly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1400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(2/3), 315-322. 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doi:10.1080/15228959.2010.499324</a:t>
            </a:r>
          </a:p>
          <a:p>
            <a:pPr marL="0" indent="0">
              <a:buNone/>
            </a:pPr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Lincoln Public Library( Unknown) Official library website. Retrieved from: 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http://www.lincolnpl.org/</a:t>
            </a:r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11" b="12184"/>
          <a:stretch/>
        </p:blipFill>
        <p:spPr>
          <a:xfrm>
            <a:off x="6096000" y="152400"/>
            <a:ext cx="2667000" cy="1416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721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4038600" cy="1111664"/>
          </a:xfrm>
        </p:spPr>
        <p:txBody>
          <a:bodyPr/>
          <a:lstStyle/>
          <a:p>
            <a:r>
              <a:rPr lang="en-US" dirty="0" smtClean="0"/>
              <a:t>References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5181600"/>
          </a:xfrm>
        </p:spPr>
        <p:txBody>
          <a:bodyPr>
            <a:noAutofit/>
          </a:bodyPr>
          <a:lstStyle/>
          <a:p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Moxlet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D.P( 2004). Factors influencing the successful use of vision-based strategy planning by nonprofit human service organizations. International Journal of Organization Theory and Behavior, 7, 107-133.</a:t>
            </a:r>
          </a:p>
          <a:p>
            <a:pPr marL="0" indent="0">
              <a:buNone/>
            </a:pPr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Sharp, Z. &amp; </a:t>
            </a:r>
            <a:r>
              <a:rPr lang="en-US" sz="1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Blrock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D.M.,(2012) Implementation Through Risk Mitigation: Strategic Processes in the Nonprofit Organization Administration &amp; Society 44(5), </a:t>
            </a:r>
            <a:r>
              <a:rPr lang="en-US" sz="1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571-594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Soltis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Consulting (2012) Strategic Planning: Issue- Based Planning. </a:t>
            </a:r>
            <a:r>
              <a:rPr lang="en-US" sz="1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Soltis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Consulting official website. Retrieved from: 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http://soltisconsulting1.wordpress.com/2012/06/14/strategic-planning-issue-based-planning-part-6/</a:t>
            </a:r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Stone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M.M.,&amp; Bryson, J.M ( 2000) Strategic management in the nonprofit sector, Handbook of strategic management 2 </a:t>
            </a:r>
            <a:r>
              <a:rPr lang="en-US" sz="1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pp. 790-763, New York, NY: Marcel 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Dekker</a:t>
            </a:r>
          </a:p>
          <a:p>
            <a:pPr marL="0" indent="0">
              <a:buNone/>
            </a:pPr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of Washington (2013) Universal Access: Making Library Resources Accessible to People with Disabilities. University of Washington official website. Retrieved from:  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www.washington.edu/doit/UA/PRESENT/libres.html</a:t>
            </a: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White, L ( 2013) LIS 581 Lecture Week 10.</a:t>
            </a:r>
          </a:p>
          <a:p>
            <a:pPr marL="0" indent="0">
              <a:buNone/>
            </a:pPr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Willis</a:t>
            </a:r>
            <a:r>
              <a:rPr lang="en-US" sz="1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C.A, ( 2012) Library Services for Persons with Disabilities: Twentieth Anniversary Update. Medical Reference Services Quarterly. 31(1</a:t>
            </a: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11" b="12184"/>
          <a:stretch/>
        </p:blipFill>
        <p:spPr>
          <a:xfrm>
            <a:off x="5911755" y="25021"/>
            <a:ext cx="2895600" cy="1537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789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All images used in this presentation unless otherwise specified are acquired through Wikimedia </a:t>
            </a:r>
            <a:r>
              <a:rPr lang="en-US" sz="2000" dirty="0"/>
              <a:t>Commons website (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commons.wikimedia.org/wiki/Category:Images</a:t>
            </a:r>
            <a:r>
              <a:rPr lang="en-US" sz="2000" dirty="0" smtClean="0"/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1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 and Population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Lincoln, MA</a:t>
            </a:r>
          </a:p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west of Boston</a:t>
            </a:r>
          </a:p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Town profile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suburb</a:t>
            </a:r>
          </a:p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Median house value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$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825,400.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6,362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 proximity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Thoreau Institute, Massachusetts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Audubon Society’s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headquarters,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deCordova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Sculpture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Park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Museum,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Minuteman National Historical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Park,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Hanscom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Air Force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Base, and The Groves retirement community.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5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3810000" cy="1112520"/>
          </a:xfrm>
        </p:spPr>
        <p:txBody>
          <a:bodyPr/>
          <a:lstStyle/>
          <a:p>
            <a:r>
              <a:rPr lang="en-US" dirty="0" smtClean="0"/>
              <a:t>The Library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53" b="90250" l="5620" r="96075"/>
                    </a14:imgEffect>
                    <a14:imgEffect>
                      <a14:artisticPaintBrush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31" y="23648"/>
            <a:ext cx="3118069" cy="233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0718" y="1524000"/>
            <a:ext cx="89127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Lincoln Public Library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Location: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Lincoln, MA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Library staff: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 full time employees, 51 volunteers, 3 part-time seniors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Library operating budget: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$805,857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Visitors per year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86,000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Library collection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105,00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Circulation per year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177,000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Services: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Adult and children programing, gallery exhibitions, interlibrary loan, 2 million items in and out of network, Historical Room and Vault etc.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4038600" cy="1111664"/>
          </a:xfrm>
        </p:spPr>
        <p:txBody>
          <a:bodyPr/>
          <a:lstStyle/>
          <a:p>
            <a:r>
              <a:rPr lang="en-US" dirty="0" smtClean="0"/>
              <a:t>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66261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Six months ago a new private school ( Brown school) for children with special needs opened in close proximity with the library. This day-school is focused on working with students with learning disabilities in reading and writing, such as dyslexia.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"/>
            <a:ext cx="3060861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380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82880"/>
            <a:ext cx="4953000" cy="1111664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029200"/>
          </a:xfrm>
        </p:spPr>
        <p:txBody>
          <a:bodyPr>
            <a:noAutofit/>
          </a:bodyPr>
          <a:lstStyle/>
          <a:p>
            <a:pPr marL="3543300" lvl="8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The library covers the American Library Association’s ( ALA) basic requirements on accessibility for</a:t>
            </a:r>
          </a:p>
          <a:p>
            <a:pPr marL="0" indent="0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people with disabilities. However, the library staff  and  patrons expressed a concern that the resources and services available at the library are inadequate to successfully accommodate Brown school’s children and their families’ needs ( programs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services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equipment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Questions are raised on how to serve the growing children’s with disabilities community better.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599"/>
            <a:ext cx="3157870" cy="2071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792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82880"/>
            <a:ext cx="4724400" cy="1111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Library’s Response: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525963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Create a planning committee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Create a plan using issue-based tactical planning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Involve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community, seek public opinion and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feedback, gather information on changing needs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Evaluate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available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resources, identify areas for improvement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Create goals and objectives as part of the planning process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Analyze the community feedback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Take action</a:t>
            </a:r>
          </a:p>
          <a:p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2834"/>
            <a:ext cx="371146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38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4495800" cy="1111664"/>
          </a:xfrm>
        </p:spPr>
        <p:txBody>
          <a:bodyPr/>
          <a:lstStyle/>
          <a:p>
            <a:r>
              <a:rPr lang="en-US" dirty="0" smtClean="0"/>
              <a:t>Tactical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9248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A systematic determination and scheduling of the immediate or short-term activities required in achieving objectives of strategic planning.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	      (BusinessDictionary.com, 2013)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63115"/>
            <a:ext cx="647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What is tactical planning?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73" y="355624"/>
            <a:ext cx="3542254" cy="1478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687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763000" cy="1111664"/>
          </a:xfrm>
        </p:spPr>
        <p:txBody>
          <a:bodyPr>
            <a:normAutofit/>
          </a:bodyPr>
          <a:lstStyle/>
          <a:p>
            <a:r>
              <a:rPr lang="en-US" dirty="0" smtClean="0"/>
              <a:t>Planning Model: Issue-Based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is Issue-Based Planning Model?</a:t>
            </a:r>
          </a:p>
          <a:p>
            <a:pPr marL="0" indent="0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38485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Planning model that: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dentifies issues in the organization currently.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Addresses issues as questions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Requires to create a timeline ( action plan with listed responsibilities and people involved, timeframe)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Requires external and internal evaluation of the problems, processes and practices.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Requires to create a short term plan ( less than 2 years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library staff used this model with past problems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8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Issue-based model is appropriate to use because: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problem that is being solved is existing, not anticipated.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library is focusing on an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current issue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 has to be solved in a short timeframe ( as soon as possible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57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2520</TotalTime>
  <Words>1934</Words>
  <Application>Microsoft Office PowerPoint</Application>
  <PresentationFormat>On-screen Show (4:3)</PresentationFormat>
  <Paragraphs>229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Decatur</vt:lpstr>
      <vt:lpstr>Planning</vt:lpstr>
      <vt:lpstr>Town and Population Profile</vt:lpstr>
      <vt:lpstr>The Library</vt:lpstr>
      <vt:lpstr>The Story</vt:lpstr>
      <vt:lpstr>The problem</vt:lpstr>
      <vt:lpstr>The Library’s Response:</vt:lpstr>
      <vt:lpstr>Tactical Planning</vt:lpstr>
      <vt:lpstr>Planning Model: Issue-Based Planning</vt:lpstr>
      <vt:lpstr>Why this model?</vt:lpstr>
      <vt:lpstr>Planning process timeline Sept. 2013-Dec. 2014</vt:lpstr>
      <vt:lpstr>How to create a diverse survey group?</vt:lpstr>
      <vt:lpstr>Importance of diverse groups</vt:lpstr>
      <vt:lpstr>How to get people involved?</vt:lpstr>
      <vt:lpstr>Assessment tools</vt:lpstr>
      <vt:lpstr>Assessment Tool (example)</vt:lpstr>
      <vt:lpstr>Progress communication</vt:lpstr>
      <vt:lpstr>References</vt:lpstr>
      <vt:lpstr>References Cont’d</vt:lpstr>
      <vt:lpstr>Acknowledgements 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Tandoori</dc:creator>
  <cp:lastModifiedBy>Tandoori</cp:lastModifiedBy>
  <cp:revision>69</cp:revision>
  <dcterms:created xsi:type="dcterms:W3CDTF">2013-03-25T00:45:47Z</dcterms:created>
  <dcterms:modified xsi:type="dcterms:W3CDTF">2013-03-26T18:46:47Z</dcterms:modified>
</cp:coreProperties>
</file>