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8" r:id="rId3"/>
    <p:sldId id="259" r:id="rId4"/>
    <p:sldId id="277" r:id="rId5"/>
    <p:sldId id="260" r:id="rId6"/>
    <p:sldId id="261" r:id="rId7"/>
    <p:sldId id="262" r:id="rId8"/>
    <p:sldId id="263" r:id="rId9"/>
    <p:sldId id="264" r:id="rId10"/>
    <p:sldId id="265" r:id="rId11"/>
    <p:sldId id="266" r:id="rId12"/>
    <p:sldId id="267" r:id="rId13"/>
    <p:sldId id="271" r:id="rId14"/>
    <p:sldId id="272" r:id="rId15"/>
    <p:sldId id="268" r:id="rId16"/>
    <p:sldId id="269" r:id="rId17"/>
    <p:sldId id="278"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3F521-61E3-4296-93CD-12807D2F80B7}" type="datetimeFigureOut">
              <a:rPr lang="en-US" smtClean="0"/>
              <a:t>3/24/2013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51BFB-CB54-4091-8C6D-014BEBD73AA0}" type="slidenum">
              <a:rPr lang="en-US" smtClean="0"/>
              <a:t>‹#›</a:t>
            </a:fld>
            <a:endParaRPr lang="en-US"/>
          </a:p>
        </p:txBody>
      </p:sp>
    </p:spTree>
    <p:extLst>
      <p:ext uri="{BB962C8B-B14F-4D97-AF65-F5344CB8AC3E}">
        <p14:creationId xmlns:p14="http://schemas.microsoft.com/office/powerpoint/2010/main" val="71473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51BFB-CB54-4091-8C6D-014BEBD73AA0}" type="slidenum">
              <a:rPr lang="en-US" smtClean="0"/>
              <a:t>4</a:t>
            </a:fld>
            <a:endParaRPr lang="en-US"/>
          </a:p>
        </p:txBody>
      </p:sp>
    </p:spTree>
    <p:extLst>
      <p:ext uri="{BB962C8B-B14F-4D97-AF65-F5344CB8AC3E}">
        <p14:creationId xmlns:p14="http://schemas.microsoft.com/office/powerpoint/2010/main" val="394079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dirty="0" smtClean="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3651BFB-CB54-4091-8C6D-014BEBD73AA0}" type="slidenum">
              <a:rPr lang="en-US" smtClean="0"/>
              <a:t>5</a:t>
            </a:fld>
            <a:endParaRPr lang="en-US"/>
          </a:p>
        </p:txBody>
      </p:sp>
    </p:spTree>
    <p:extLst>
      <p:ext uri="{BB962C8B-B14F-4D97-AF65-F5344CB8AC3E}">
        <p14:creationId xmlns:p14="http://schemas.microsoft.com/office/powerpoint/2010/main" val="47206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31BD32-D1EA-470F-8920-A585E94E94FE}"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71BA-5AA1-412D-9682-73118DDEE948}" type="slidenum">
              <a:rPr lang="en-US" smtClean="0"/>
              <a:t>‹#›</a:t>
            </a:fld>
            <a:endParaRPr 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1BD32-D1EA-470F-8920-A585E94E94FE}"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71BA-5AA1-412D-9682-73118DDEE948}" type="slidenum">
              <a:rPr lang="en-US" smtClean="0"/>
              <a:t>‹#›</a:t>
            </a:fld>
            <a:endParaRPr 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731BD32-D1EA-470F-8920-A585E94E94FE}"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71BA-5AA1-412D-9682-73118DDEE94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1BD32-D1EA-470F-8920-A585E94E94FE}"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71BA-5AA1-412D-9682-73118DDEE94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1BD32-D1EA-470F-8920-A585E94E94FE}"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71BA-5AA1-412D-9682-73118DDEE948}" type="slidenum">
              <a:rPr lang="en-US" smtClean="0"/>
              <a:t>‹#›</a:t>
            </a:fld>
            <a:endParaRPr 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731BD32-D1EA-470F-8920-A585E94E94FE}" type="datetimeFigureOut">
              <a:rPr lang="en-US" smtClean="0"/>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71BA-5AA1-412D-9682-73118DDEE94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31BD32-D1EA-470F-8920-A585E94E94FE}" type="datetimeFigureOut">
              <a:rPr lang="en-US" smtClean="0"/>
              <a:t>3/24/2013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871BA-5AA1-412D-9682-73118DDEE948}" type="slidenum">
              <a:rPr lang="en-US" smtClean="0"/>
              <a:t>‹#›</a:t>
            </a:fld>
            <a:endParaRPr 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1BD32-D1EA-470F-8920-A585E94E94FE}" type="datetimeFigureOut">
              <a:rPr lang="en-US" smtClean="0"/>
              <a:t>3/24/2013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871BA-5AA1-412D-9682-73118DDEE948}" type="slidenum">
              <a:rPr lang="en-US" smtClean="0"/>
              <a:t>‹#›</a:t>
            </a:fld>
            <a:endParaRPr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731BD32-D1EA-470F-8920-A585E94E94FE}" type="datetimeFigureOut">
              <a:rPr lang="en-US" smtClean="0"/>
              <a:t>3/24/2013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871BA-5AA1-412D-9682-73118DDEE948}" type="slidenum">
              <a:rPr lang="en-US" smtClean="0"/>
              <a:t>‹#›</a:t>
            </a:fld>
            <a:endParaRPr 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731BD32-D1EA-470F-8920-A585E94E94FE}" type="datetimeFigureOut">
              <a:rPr lang="en-US" smtClean="0"/>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71BA-5AA1-412D-9682-73118DDEE948}" type="slidenum">
              <a:rPr lang="en-US" smtClean="0"/>
              <a:t>‹#›</a:t>
            </a:fld>
            <a:endParaRPr lang="en-US"/>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4"/>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1BD32-D1EA-470F-8920-A585E94E94FE}" type="datetimeFigureOut">
              <a:rPr lang="en-US" smtClean="0"/>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71BA-5AA1-412D-9682-73118DDEE94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fld id="{E731BD32-D1EA-470F-8920-A585E94E94FE}" type="datetimeFigureOut">
              <a:rPr lang="en-US" smtClean="0"/>
              <a:t>3/24/2013</a:t>
            </a:fld>
            <a:endParaRPr lang="en-US"/>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fld id="{A31871BA-5AA1-412D-9682-73118DDEE948}" type="slidenum">
              <a:rPr lang="en-US" smtClean="0"/>
              <a:t>‹#›</a:t>
            </a:fld>
            <a:endParaRPr 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myevt.com/news/5-qualities-authentic-leader" TargetMode="External"/><Relationship Id="rId2" Type="http://schemas.openxmlformats.org/officeDocument/2006/relationships/hyperlink" Target="http://blog.dalecarnegie.com/leadership/how-to-write-a-leadership-development-plan" TargetMode="External"/><Relationship Id="rId1" Type="http://schemas.openxmlformats.org/officeDocument/2006/relationships/slideLayout" Target="../slideLayouts/slideLayout7.xml"/><Relationship Id="rId5" Type="http://schemas.openxmlformats.org/officeDocument/2006/relationships/hyperlink" Target="http://freestrengthsfinder.workuno.com/1-free-strengthsfinder-test.html" TargetMode="External"/><Relationship Id="rId4" Type="http://schemas.openxmlformats.org/officeDocument/2006/relationships/hyperlink" Target="http://www.yourleadershiplegacy.com/assessment.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agepub.com/northouse6e/study/materials/Questionnaires/03409_11lq.pdf" TargetMode="External"/><Relationship Id="rId2" Type="http://schemas.openxmlformats.org/officeDocument/2006/relationships/hyperlink" Target="http://www.ccl.org/leadership/pdf/solutions/TYO.pdf" TargetMode="External"/><Relationship Id="rId1" Type="http://schemas.openxmlformats.org/officeDocument/2006/relationships/slideLayout" Target="../slideLayouts/slideLayout7.xml"/><Relationship Id="rId4" Type="http://schemas.openxmlformats.org/officeDocument/2006/relationships/hyperlink" Target="http://www.ccl.org/leadership/pdf/research/LeadershipStrategy.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jom.sagepub.com/content/34/1/89.full.pdf" TargetMode="External"/><Relationship Id="rId2" Type="http://schemas.openxmlformats.org/officeDocument/2006/relationships/hyperlink" Target="http://www.brioleadership.com/seven-characteristics-of-an-authentic-lead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018108"/>
          </a:xfrm>
        </p:spPr>
        <p:txBody>
          <a:bodyPr>
            <a:normAutofit/>
          </a:bodyPr>
          <a:lstStyle/>
          <a:p>
            <a:r>
              <a:rPr lang="en-US" sz="5400" dirty="0" smtClean="0">
                <a:effectLst>
                  <a:outerShdw blurRad="38100" dist="38100" dir="2700000" algn="tl">
                    <a:srgbClr val="000000">
                      <a:alpha val="43137"/>
                    </a:srgbClr>
                  </a:outerShdw>
                </a:effectLst>
              </a:rPr>
              <a:t>Leadership Statement</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3000" dirty="0" err="1" smtClean="0"/>
              <a:t>Aneliya</a:t>
            </a:r>
            <a:r>
              <a:rPr lang="en-US" sz="3000" dirty="0" smtClean="0"/>
              <a:t> </a:t>
            </a:r>
            <a:r>
              <a:rPr lang="en-US" sz="3000" dirty="0" err="1" smtClean="0"/>
              <a:t>Kochneva</a:t>
            </a:r>
            <a:r>
              <a:rPr lang="en-US" sz="3000" dirty="0" smtClean="0"/>
              <a:t>, Cohort II</a:t>
            </a:r>
          </a:p>
          <a:p>
            <a:r>
              <a:rPr lang="en-US" sz="3000" dirty="0" smtClean="0"/>
              <a:t>Spring 2013</a:t>
            </a:r>
            <a:endParaRPr lang="en-US" sz="3000" dirty="0"/>
          </a:p>
        </p:txBody>
      </p:sp>
    </p:spTree>
    <p:extLst>
      <p:ext uri="{BB962C8B-B14F-4D97-AF65-F5344CB8AC3E}">
        <p14:creationId xmlns:p14="http://schemas.microsoft.com/office/powerpoint/2010/main" val="2184827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21" y="177225"/>
            <a:ext cx="7237879" cy="584775"/>
          </a:xfrm>
          <a:prstGeom prst="rect">
            <a:avLst/>
          </a:prstGeom>
          <a:noFill/>
        </p:spPr>
        <p:txBody>
          <a:bodyPr wrap="none" rtlCol="0">
            <a:spAutoFit/>
          </a:bodyPr>
          <a:lstStyle/>
          <a:p>
            <a:r>
              <a:rPr lang="en-US" sz="3200" dirty="0" smtClean="0">
                <a:solidFill>
                  <a:schemeClr val="bg1"/>
                </a:solidFill>
              </a:rPr>
              <a:t>Leadership styles easy to work with</a:t>
            </a:r>
            <a:endParaRPr lang="en-US" sz="3200" dirty="0">
              <a:solidFill>
                <a:schemeClr val="bg1"/>
              </a:solidFill>
            </a:endParaRPr>
          </a:p>
        </p:txBody>
      </p:sp>
      <p:sp>
        <p:nvSpPr>
          <p:cNvPr id="4" name="TextBox 3"/>
          <p:cNvSpPr txBox="1"/>
          <p:nvPr/>
        </p:nvSpPr>
        <p:spPr>
          <a:xfrm>
            <a:off x="152400" y="2057400"/>
            <a:ext cx="8839200" cy="4401205"/>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Charismatic Style- </a:t>
            </a:r>
            <a:r>
              <a:rPr lang="en-US" sz="3000" dirty="0" smtClean="0"/>
              <a:t>inspirational and exciting;</a:t>
            </a:r>
          </a:p>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Laissez-Faire Style- </a:t>
            </a:r>
            <a:r>
              <a:rPr lang="en-US" sz="3000" dirty="0" smtClean="0"/>
              <a:t>facilitating freedom and independent work; </a:t>
            </a:r>
          </a:p>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People/Relation Oriented Style- </a:t>
            </a:r>
            <a:r>
              <a:rPr lang="en-US" sz="3000" dirty="0" smtClean="0"/>
              <a:t>supporting skills development, encouraging teamwork;</a:t>
            </a:r>
          </a:p>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Servant Style</a:t>
            </a:r>
            <a:r>
              <a:rPr lang="en-US" sz="3000" dirty="0" smtClean="0"/>
              <a:t>- leading by example</a:t>
            </a:r>
          </a:p>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Transformational Style- </a:t>
            </a:r>
            <a:r>
              <a:rPr lang="en-US" sz="3000" dirty="0" smtClean="0"/>
              <a:t>following the principle “be the best, expect the best”</a:t>
            </a:r>
            <a:endParaRPr lang="en-US" sz="3000" dirty="0"/>
          </a:p>
        </p:txBody>
      </p:sp>
      <p:sp>
        <p:nvSpPr>
          <p:cNvPr id="5" name="TextBox 4"/>
          <p:cNvSpPr txBox="1"/>
          <p:nvPr/>
        </p:nvSpPr>
        <p:spPr>
          <a:xfrm>
            <a:off x="59499" y="1074003"/>
            <a:ext cx="5346449" cy="1015663"/>
          </a:xfrm>
          <a:prstGeom prst="rect">
            <a:avLst/>
          </a:prstGeom>
          <a:noFill/>
        </p:spPr>
        <p:txBody>
          <a:bodyPr wrap="square" rtlCol="0">
            <a:spAutoFit/>
          </a:bodyPr>
          <a:lstStyle/>
          <a:p>
            <a:r>
              <a:rPr lang="en-US" sz="3000" dirty="0" smtClean="0"/>
              <a:t>Based on Leadership Styles (Mind Tools, Ltd , 2013):</a:t>
            </a:r>
            <a:endParaRPr lang="en-US" sz="3000" dirty="0"/>
          </a:p>
        </p:txBody>
      </p:sp>
    </p:spTree>
    <p:extLst>
      <p:ext uri="{BB962C8B-B14F-4D97-AF65-F5344CB8AC3E}">
        <p14:creationId xmlns:p14="http://schemas.microsoft.com/office/powerpoint/2010/main" val="220237349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7669087" cy="584775"/>
          </a:xfrm>
          <a:prstGeom prst="rect">
            <a:avLst/>
          </a:prstGeom>
          <a:noFill/>
        </p:spPr>
        <p:txBody>
          <a:bodyPr wrap="none" rtlCol="0">
            <a:spAutoFit/>
          </a:bodyPr>
          <a:lstStyle/>
          <a:p>
            <a:r>
              <a:rPr lang="en-US" sz="3200" dirty="0" smtClean="0">
                <a:solidFill>
                  <a:schemeClr val="bg1"/>
                </a:solidFill>
              </a:rPr>
              <a:t>Leadership styles difficult to work with </a:t>
            </a:r>
            <a:endParaRPr lang="en-US" sz="3200" dirty="0">
              <a:solidFill>
                <a:schemeClr val="bg1"/>
              </a:solidFill>
            </a:endParaRPr>
          </a:p>
        </p:txBody>
      </p:sp>
      <p:sp>
        <p:nvSpPr>
          <p:cNvPr id="3" name="TextBox 2"/>
          <p:cNvSpPr txBox="1"/>
          <p:nvPr/>
        </p:nvSpPr>
        <p:spPr>
          <a:xfrm>
            <a:off x="59499" y="1074003"/>
            <a:ext cx="5346449" cy="1015663"/>
          </a:xfrm>
          <a:prstGeom prst="rect">
            <a:avLst/>
          </a:prstGeom>
          <a:noFill/>
        </p:spPr>
        <p:txBody>
          <a:bodyPr wrap="square" rtlCol="0">
            <a:spAutoFit/>
          </a:bodyPr>
          <a:lstStyle/>
          <a:p>
            <a:r>
              <a:rPr lang="en-US" sz="3000" dirty="0" smtClean="0"/>
              <a:t>Based on Leadership Styles (Mind Tools, Ltd , 2013):</a:t>
            </a:r>
            <a:endParaRPr lang="en-US" sz="3000" dirty="0"/>
          </a:p>
        </p:txBody>
      </p:sp>
      <p:sp>
        <p:nvSpPr>
          <p:cNvPr id="4" name="TextBox 3"/>
          <p:cNvSpPr txBox="1"/>
          <p:nvPr/>
        </p:nvSpPr>
        <p:spPr>
          <a:xfrm>
            <a:off x="152400" y="2057400"/>
            <a:ext cx="8839200" cy="4247317"/>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Transactional Style- </a:t>
            </a:r>
            <a:r>
              <a:rPr lang="en-US" sz="3000" dirty="0" smtClean="0"/>
              <a:t>controlling, requiring obedience</a:t>
            </a:r>
          </a:p>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Autocratic Style- </a:t>
            </a:r>
            <a:r>
              <a:rPr lang="en-US" sz="3000" dirty="0" smtClean="0"/>
              <a:t>dictatorial, complete power of the leader</a:t>
            </a:r>
          </a:p>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Bureaucratic Style- </a:t>
            </a:r>
            <a:r>
              <a:rPr lang="en-US" sz="3000" dirty="0" smtClean="0"/>
              <a:t>excessive rule following</a:t>
            </a:r>
          </a:p>
          <a:p>
            <a:pPr marL="285750" indent="-285750">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Task-Oriented Style- </a:t>
            </a:r>
            <a:r>
              <a:rPr lang="en-US" sz="3000" dirty="0" smtClean="0"/>
              <a:t>in some cases it might shadow autocratic style, “the end justifies the means”</a:t>
            </a:r>
            <a:endParaRPr lang="en-US" sz="3000" dirty="0"/>
          </a:p>
        </p:txBody>
      </p:sp>
    </p:spTree>
    <p:extLst>
      <p:ext uri="{BB962C8B-B14F-4D97-AF65-F5344CB8AC3E}">
        <p14:creationId xmlns:p14="http://schemas.microsoft.com/office/powerpoint/2010/main" val="310538752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143000"/>
            <a:ext cx="4393538" cy="5715000"/>
          </a:xfrm>
          <a:prstGeom prst="rect">
            <a:avLst/>
          </a:prstGeom>
        </p:spPr>
      </p:pic>
      <p:sp>
        <p:nvSpPr>
          <p:cNvPr id="2" name="TextBox 1"/>
          <p:cNvSpPr txBox="1"/>
          <p:nvPr/>
        </p:nvSpPr>
        <p:spPr>
          <a:xfrm>
            <a:off x="825230" y="155642"/>
            <a:ext cx="5715000" cy="584775"/>
          </a:xfrm>
          <a:prstGeom prst="rect">
            <a:avLst/>
          </a:prstGeom>
          <a:noFill/>
        </p:spPr>
        <p:txBody>
          <a:bodyPr wrap="square" rtlCol="0">
            <a:spAutoFit/>
          </a:bodyPr>
          <a:lstStyle/>
          <a:p>
            <a:r>
              <a:rPr lang="en-US" sz="3200" dirty="0" smtClean="0">
                <a:solidFill>
                  <a:schemeClr val="bg1"/>
                </a:solidFill>
              </a:rPr>
              <a:t>Key Leadership Values</a:t>
            </a:r>
            <a:endParaRPr lang="en-US" sz="3200" dirty="0">
              <a:solidFill>
                <a:schemeClr val="bg1"/>
              </a:solidFill>
            </a:endParaRPr>
          </a:p>
        </p:txBody>
      </p:sp>
      <p:sp>
        <p:nvSpPr>
          <p:cNvPr id="3" name="TextBox 2"/>
          <p:cNvSpPr txBox="1"/>
          <p:nvPr/>
        </p:nvSpPr>
        <p:spPr>
          <a:xfrm>
            <a:off x="6066428" y="2943761"/>
            <a:ext cx="2696572" cy="1323439"/>
          </a:xfrm>
          <a:prstGeom prst="rect">
            <a:avLst/>
          </a:prstGeom>
          <a:noFill/>
        </p:spPr>
        <p:txBody>
          <a:bodyPr wrap="none" rtlCol="0">
            <a:spAutoFit/>
          </a:bodyPr>
          <a:lstStyle/>
          <a:p>
            <a:r>
              <a:rPr lang="en-US" sz="8000" dirty="0" smtClean="0">
                <a:solidFill>
                  <a:schemeClr val="bg2">
                    <a:lumMod val="25000"/>
                  </a:schemeClr>
                </a:solidFill>
                <a:latin typeface="Mistral" pitchFamily="66" charset="0"/>
              </a:rPr>
              <a:t>Courage</a:t>
            </a:r>
          </a:p>
        </p:txBody>
      </p:sp>
      <p:sp>
        <p:nvSpPr>
          <p:cNvPr id="5" name="TextBox 4"/>
          <p:cNvSpPr txBox="1"/>
          <p:nvPr/>
        </p:nvSpPr>
        <p:spPr>
          <a:xfrm>
            <a:off x="4495800" y="4895671"/>
            <a:ext cx="4198585" cy="1200329"/>
          </a:xfrm>
          <a:prstGeom prst="rect">
            <a:avLst/>
          </a:prstGeom>
          <a:noFill/>
        </p:spPr>
        <p:txBody>
          <a:bodyPr wrap="none" rtlCol="0">
            <a:spAutoFit/>
          </a:bodyPr>
          <a:lstStyle/>
          <a:p>
            <a:r>
              <a:rPr lang="en-US" sz="7200" dirty="0" smtClean="0">
                <a:solidFill>
                  <a:schemeClr val="bg1">
                    <a:lumMod val="65000"/>
                  </a:schemeClr>
                </a:solidFill>
                <a:latin typeface="Agency FB" pitchFamily="34" charset="0"/>
              </a:rPr>
              <a:t>Responsibility</a:t>
            </a:r>
            <a:endParaRPr lang="en-US" sz="7200" dirty="0">
              <a:solidFill>
                <a:schemeClr val="bg1">
                  <a:lumMod val="65000"/>
                </a:schemeClr>
              </a:solidFill>
              <a:latin typeface="Agency FB" pitchFamily="34" charset="0"/>
            </a:endParaRPr>
          </a:p>
        </p:txBody>
      </p:sp>
      <p:sp>
        <p:nvSpPr>
          <p:cNvPr id="6" name="TextBox 5"/>
          <p:cNvSpPr txBox="1"/>
          <p:nvPr/>
        </p:nvSpPr>
        <p:spPr>
          <a:xfrm>
            <a:off x="5410200" y="2286000"/>
            <a:ext cx="3432350" cy="1200329"/>
          </a:xfrm>
          <a:prstGeom prst="rect">
            <a:avLst/>
          </a:prstGeom>
          <a:noFill/>
        </p:spPr>
        <p:txBody>
          <a:bodyPr wrap="none" rtlCol="0">
            <a:spAutoFit/>
          </a:bodyPr>
          <a:lstStyle/>
          <a:p>
            <a:r>
              <a:rPr lang="en-US" sz="7200" dirty="0" smtClean="0">
                <a:solidFill>
                  <a:schemeClr val="bg1">
                    <a:lumMod val="85000"/>
                  </a:schemeClr>
                </a:solidFill>
                <a:effectLst>
                  <a:outerShdw blurRad="38100" dist="38100" dir="2700000" algn="tl">
                    <a:srgbClr val="000000">
                      <a:alpha val="43137"/>
                    </a:srgbClr>
                  </a:outerShdw>
                </a:effectLst>
                <a:latin typeface="Kristen ITC" pitchFamily="66" charset="0"/>
              </a:rPr>
              <a:t>Loyalty</a:t>
            </a:r>
            <a:endParaRPr lang="en-US" sz="7200" dirty="0">
              <a:solidFill>
                <a:schemeClr val="bg1">
                  <a:lumMod val="85000"/>
                </a:schemeClr>
              </a:solidFill>
              <a:effectLst>
                <a:outerShdw blurRad="38100" dist="38100" dir="2700000" algn="tl">
                  <a:srgbClr val="000000">
                    <a:alpha val="43137"/>
                  </a:srgbClr>
                </a:outerShdw>
              </a:effectLst>
              <a:latin typeface="Kristen ITC" pitchFamily="66" charset="0"/>
            </a:endParaRPr>
          </a:p>
        </p:txBody>
      </p:sp>
      <p:sp>
        <p:nvSpPr>
          <p:cNvPr id="7" name="TextBox 6"/>
          <p:cNvSpPr txBox="1"/>
          <p:nvPr/>
        </p:nvSpPr>
        <p:spPr>
          <a:xfrm>
            <a:off x="5257800" y="4335959"/>
            <a:ext cx="3473002" cy="923330"/>
          </a:xfrm>
          <a:prstGeom prst="rect">
            <a:avLst/>
          </a:prstGeom>
          <a:noFill/>
        </p:spPr>
        <p:txBody>
          <a:bodyPr wrap="none" rtlCol="0">
            <a:spAutoFit/>
          </a:bodyPr>
          <a:lstStyle/>
          <a:p>
            <a:r>
              <a:rPr lang="en-US" sz="5400" dirty="0" smtClean="0">
                <a:solidFill>
                  <a:schemeClr val="tx1">
                    <a:lumMod val="85000"/>
                    <a:lumOff val="15000"/>
                  </a:schemeClr>
                </a:solidFill>
                <a:latin typeface="Forte" pitchFamily="66" charset="0"/>
              </a:rPr>
              <a:t>Innovation</a:t>
            </a:r>
            <a:endParaRPr lang="en-US" sz="5400" dirty="0">
              <a:solidFill>
                <a:schemeClr val="tx1">
                  <a:lumMod val="85000"/>
                  <a:lumOff val="15000"/>
                </a:schemeClr>
              </a:solidFill>
              <a:latin typeface="Forte" pitchFamily="66" charset="0"/>
            </a:endParaRPr>
          </a:p>
        </p:txBody>
      </p:sp>
      <p:sp>
        <p:nvSpPr>
          <p:cNvPr id="9" name="TextBox 8"/>
          <p:cNvSpPr txBox="1"/>
          <p:nvPr/>
        </p:nvSpPr>
        <p:spPr>
          <a:xfrm>
            <a:off x="4419600" y="5673804"/>
            <a:ext cx="4586512" cy="1107996"/>
          </a:xfrm>
          <a:prstGeom prst="rect">
            <a:avLst/>
          </a:prstGeom>
          <a:noFill/>
        </p:spPr>
        <p:txBody>
          <a:bodyPr wrap="none" rtlCol="0">
            <a:spAutoFit/>
          </a:bodyPr>
          <a:lstStyle/>
          <a:p>
            <a:r>
              <a:rPr lang="en-US" sz="6600" dirty="0" smtClean="0">
                <a:solidFill>
                  <a:schemeClr val="tx1">
                    <a:lumMod val="65000"/>
                    <a:lumOff val="35000"/>
                  </a:schemeClr>
                </a:solidFill>
                <a:latin typeface="Broadway" pitchFamily="82" charset="0"/>
              </a:rPr>
              <a:t>Ambition</a:t>
            </a:r>
            <a:endParaRPr lang="en-US" sz="6600" dirty="0">
              <a:solidFill>
                <a:schemeClr val="tx1">
                  <a:lumMod val="65000"/>
                  <a:lumOff val="35000"/>
                </a:schemeClr>
              </a:solidFill>
              <a:latin typeface="Broadway" pitchFamily="82" charset="0"/>
            </a:endParaRPr>
          </a:p>
        </p:txBody>
      </p:sp>
      <p:sp>
        <p:nvSpPr>
          <p:cNvPr id="10" name="TextBox 9"/>
          <p:cNvSpPr txBox="1"/>
          <p:nvPr/>
        </p:nvSpPr>
        <p:spPr>
          <a:xfrm>
            <a:off x="4876800" y="3886200"/>
            <a:ext cx="3886200" cy="769441"/>
          </a:xfrm>
          <a:prstGeom prst="rect">
            <a:avLst/>
          </a:prstGeom>
          <a:noFill/>
        </p:spPr>
        <p:txBody>
          <a:bodyPr wrap="square" rtlCol="0">
            <a:spAutoFit/>
          </a:bodyPr>
          <a:lstStyle/>
          <a:p>
            <a:r>
              <a:rPr lang="en-US" sz="4400" dirty="0" smtClean="0">
                <a:solidFill>
                  <a:schemeClr val="bg1">
                    <a:lumMod val="50000"/>
                  </a:schemeClr>
                </a:solidFill>
                <a:effectLst>
                  <a:outerShdw blurRad="38100" dist="38100" dir="2700000" algn="tl">
                    <a:srgbClr val="000000">
                      <a:alpha val="43137"/>
                    </a:srgbClr>
                  </a:outerShdw>
                </a:effectLst>
                <a:latin typeface="Snap ITC" pitchFamily="82" charset="0"/>
              </a:rPr>
              <a:t>Motivation</a:t>
            </a:r>
            <a:endParaRPr lang="en-US" sz="4400" dirty="0">
              <a:solidFill>
                <a:schemeClr val="bg1">
                  <a:lumMod val="50000"/>
                </a:schemeClr>
              </a:solidFill>
              <a:effectLst>
                <a:outerShdw blurRad="38100" dist="38100" dir="2700000" algn="tl">
                  <a:srgbClr val="000000">
                    <a:alpha val="43137"/>
                  </a:srgbClr>
                </a:outerShdw>
              </a:effectLst>
              <a:latin typeface="Snap ITC" pitchFamily="82" charset="0"/>
            </a:endParaRPr>
          </a:p>
        </p:txBody>
      </p:sp>
      <p:sp>
        <p:nvSpPr>
          <p:cNvPr id="11" name="TextBox 10"/>
          <p:cNvSpPr txBox="1"/>
          <p:nvPr/>
        </p:nvSpPr>
        <p:spPr>
          <a:xfrm>
            <a:off x="4876800" y="1745159"/>
            <a:ext cx="4259499" cy="769441"/>
          </a:xfrm>
          <a:prstGeom prst="rect">
            <a:avLst/>
          </a:prstGeom>
          <a:noFill/>
        </p:spPr>
        <p:txBody>
          <a:bodyPr wrap="none" rtlCol="0">
            <a:spAutoFit/>
          </a:bodyPr>
          <a:lstStyle/>
          <a:p>
            <a:r>
              <a:rPr lang="en-US" sz="4400" dirty="0" smtClean="0">
                <a:solidFill>
                  <a:schemeClr val="tx1">
                    <a:lumMod val="50000"/>
                    <a:lumOff val="50000"/>
                  </a:schemeClr>
                </a:solidFill>
                <a:latin typeface="Magneto" pitchFamily="82" charset="0"/>
              </a:rPr>
              <a:t>Appreciation</a:t>
            </a:r>
            <a:endParaRPr lang="en-US" sz="4400" dirty="0">
              <a:solidFill>
                <a:schemeClr val="tx1">
                  <a:lumMod val="50000"/>
                  <a:lumOff val="50000"/>
                </a:schemeClr>
              </a:solidFill>
              <a:latin typeface="Magneto" pitchFamily="82" charset="0"/>
            </a:endParaRPr>
          </a:p>
        </p:txBody>
      </p:sp>
    </p:spTree>
    <p:extLst>
      <p:ext uri="{BB962C8B-B14F-4D97-AF65-F5344CB8AC3E}">
        <p14:creationId xmlns:p14="http://schemas.microsoft.com/office/powerpoint/2010/main" val="2123021678"/>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6175088" cy="584775"/>
          </a:xfrm>
          <a:prstGeom prst="rect">
            <a:avLst/>
          </a:prstGeom>
          <a:noFill/>
        </p:spPr>
        <p:txBody>
          <a:bodyPr wrap="none" rtlCol="0">
            <a:spAutoFit/>
          </a:bodyPr>
          <a:lstStyle/>
          <a:p>
            <a:r>
              <a:rPr lang="en-US" sz="3200" dirty="0" smtClean="0">
                <a:solidFill>
                  <a:schemeClr val="bg1"/>
                </a:solidFill>
              </a:rPr>
              <a:t>Personal Goals of Leadership </a:t>
            </a:r>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183" y="2514600"/>
            <a:ext cx="4745336" cy="4343398"/>
          </a:xfrm>
          <a:prstGeom prst="rect">
            <a:avLst/>
          </a:prstGeom>
        </p:spPr>
      </p:pic>
      <p:sp>
        <p:nvSpPr>
          <p:cNvPr id="3" name="TextBox 2"/>
          <p:cNvSpPr txBox="1"/>
          <p:nvPr/>
        </p:nvSpPr>
        <p:spPr>
          <a:xfrm>
            <a:off x="152399" y="1143000"/>
            <a:ext cx="7779694" cy="6001643"/>
          </a:xfrm>
          <a:prstGeom prst="rect">
            <a:avLst/>
          </a:prstGeom>
          <a:noFill/>
        </p:spPr>
        <p:txBody>
          <a:bodyPr wrap="none" rtlCol="0">
            <a:spAutoFit/>
          </a:bodyPr>
          <a:lstStyle/>
          <a:p>
            <a:pPr marL="285750" indent="-285750">
              <a:lnSpc>
                <a:spcPct val="150000"/>
              </a:lnSpc>
              <a:buFont typeface="Arial" pitchFamily="34" charset="0"/>
              <a:buChar char="•"/>
            </a:pPr>
            <a:r>
              <a:rPr lang="en-US" sz="3200" dirty="0" smtClean="0"/>
              <a:t>Continuous Learning</a:t>
            </a:r>
          </a:p>
          <a:p>
            <a:pPr marL="285750" indent="-285750">
              <a:lnSpc>
                <a:spcPct val="150000"/>
              </a:lnSpc>
              <a:buFont typeface="Arial" pitchFamily="34" charset="0"/>
              <a:buChar char="•"/>
            </a:pPr>
            <a:r>
              <a:rPr lang="en-US" sz="3200" dirty="0" smtClean="0"/>
              <a:t>Understand processes and functions</a:t>
            </a:r>
          </a:p>
          <a:p>
            <a:pPr marL="285750" indent="-285750">
              <a:lnSpc>
                <a:spcPct val="150000"/>
              </a:lnSpc>
              <a:buFont typeface="Arial" pitchFamily="34" charset="0"/>
              <a:buChar char="•"/>
            </a:pPr>
            <a:r>
              <a:rPr lang="en-US" sz="3200" dirty="0" smtClean="0"/>
              <a:t>Improve</a:t>
            </a:r>
          </a:p>
          <a:p>
            <a:pPr>
              <a:lnSpc>
                <a:spcPct val="150000"/>
              </a:lnSpc>
            </a:pPr>
            <a:r>
              <a:rPr lang="en-US" sz="3200" dirty="0" smtClean="0"/>
              <a:t>organizational skills</a:t>
            </a:r>
          </a:p>
          <a:p>
            <a:pPr marL="285750" indent="-285750">
              <a:lnSpc>
                <a:spcPct val="150000"/>
              </a:lnSpc>
              <a:buFont typeface="Arial" pitchFamily="34" charset="0"/>
              <a:buChar char="•"/>
            </a:pPr>
            <a:r>
              <a:rPr lang="en-US" sz="3200" dirty="0" smtClean="0"/>
              <a:t>Create reflective </a:t>
            </a:r>
          </a:p>
          <a:p>
            <a:pPr>
              <a:lnSpc>
                <a:spcPct val="150000"/>
              </a:lnSpc>
            </a:pPr>
            <a:r>
              <a:rPr lang="en-US" sz="3200" dirty="0" smtClean="0"/>
              <a:t>time management </a:t>
            </a:r>
          </a:p>
          <a:p>
            <a:pPr marL="285750" indent="-285750">
              <a:lnSpc>
                <a:spcPct val="150000"/>
              </a:lnSpc>
              <a:buFont typeface="Arial" pitchFamily="34" charset="0"/>
              <a:buChar char="•"/>
            </a:pPr>
            <a:r>
              <a:rPr lang="en-US" sz="3200" dirty="0" smtClean="0"/>
              <a:t>Practice assertive behavior</a:t>
            </a:r>
          </a:p>
          <a:p>
            <a:pPr>
              <a:lnSpc>
                <a:spcPct val="150000"/>
              </a:lnSpc>
            </a:pPr>
            <a:endParaRPr lang="en-US" sz="3200" dirty="0"/>
          </a:p>
        </p:txBody>
      </p:sp>
    </p:spTree>
    <p:extLst>
      <p:ext uri="{BB962C8B-B14F-4D97-AF65-F5344CB8AC3E}">
        <p14:creationId xmlns:p14="http://schemas.microsoft.com/office/powerpoint/2010/main" val="15078263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6478055" cy="584775"/>
          </a:xfrm>
          <a:prstGeom prst="rect">
            <a:avLst/>
          </a:prstGeom>
          <a:noFill/>
        </p:spPr>
        <p:txBody>
          <a:bodyPr wrap="none" rtlCol="0">
            <a:spAutoFit/>
          </a:bodyPr>
          <a:lstStyle/>
          <a:p>
            <a:r>
              <a:rPr lang="en-US" sz="3200" dirty="0" smtClean="0">
                <a:solidFill>
                  <a:schemeClr val="bg1"/>
                </a:solidFill>
              </a:rPr>
              <a:t>Professional goals of Leadership</a:t>
            </a:r>
            <a:endParaRPr lang="en-US" sz="32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3720"/>
            <a:ext cx="4343400" cy="3764279"/>
          </a:xfrm>
          <a:prstGeom prst="rect">
            <a:avLst/>
          </a:prstGeom>
        </p:spPr>
      </p:pic>
      <p:sp>
        <p:nvSpPr>
          <p:cNvPr id="3" name="TextBox 2"/>
          <p:cNvSpPr txBox="1"/>
          <p:nvPr/>
        </p:nvSpPr>
        <p:spPr>
          <a:xfrm>
            <a:off x="152400" y="990600"/>
            <a:ext cx="8599753" cy="6555641"/>
          </a:xfrm>
          <a:prstGeom prst="rect">
            <a:avLst/>
          </a:prstGeom>
          <a:noFill/>
        </p:spPr>
        <p:txBody>
          <a:bodyPr wrap="square" rtlCol="0">
            <a:spAutoFit/>
          </a:bodyPr>
          <a:lstStyle/>
          <a:p>
            <a:pPr marL="285750" indent="-285750">
              <a:lnSpc>
                <a:spcPct val="150000"/>
              </a:lnSpc>
              <a:spcBef>
                <a:spcPts val="600"/>
              </a:spcBef>
              <a:spcAft>
                <a:spcPts val="600"/>
              </a:spcAft>
              <a:buFont typeface="Arial" pitchFamily="34" charset="0"/>
              <a:buChar char="•"/>
            </a:pPr>
            <a:r>
              <a:rPr lang="en-US" sz="3000" dirty="0" smtClean="0"/>
              <a:t>Gain Experience</a:t>
            </a:r>
          </a:p>
          <a:p>
            <a:pPr marL="285750" indent="-285750">
              <a:lnSpc>
                <a:spcPct val="150000"/>
              </a:lnSpc>
              <a:spcBef>
                <a:spcPts val="600"/>
              </a:spcBef>
              <a:spcAft>
                <a:spcPts val="600"/>
              </a:spcAft>
              <a:buFont typeface="Arial" pitchFamily="34" charset="0"/>
              <a:buChar char="•"/>
            </a:pPr>
            <a:r>
              <a:rPr lang="en-US" sz="3000" dirty="0" smtClean="0"/>
              <a:t>Increase productivity through organizational skills and time management</a:t>
            </a:r>
          </a:p>
          <a:p>
            <a:pPr marL="285750" indent="-285750" algn="r">
              <a:lnSpc>
                <a:spcPct val="150000"/>
              </a:lnSpc>
              <a:spcBef>
                <a:spcPts val="600"/>
              </a:spcBef>
              <a:spcAft>
                <a:spcPts val="600"/>
              </a:spcAft>
              <a:buFont typeface="Arial" pitchFamily="34" charset="0"/>
              <a:buChar char="•"/>
            </a:pPr>
            <a:r>
              <a:rPr lang="en-US" sz="3000" dirty="0" smtClean="0"/>
              <a:t>Strive for Excellence</a:t>
            </a:r>
          </a:p>
          <a:p>
            <a:pPr marL="285750" indent="-285750" algn="r">
              <a:lnSpc>
                <a:spcPct val="150000"/>
              </a:lnSpc>
              <a:spcBef>
                <a:spcPts val="600"/>
              </a:spcBef>
              <a:spcAft>
                <a:spcPts val="600"/>
              </a:spcAft>
              <a:buFont typeface="Arial" pitchFamily="34" charset="0"/>
              <a:buChar char="•"/>
            </a:pPr>
            <a:r>
              <a:rPr lang="en-US" sz="3000" dirty="0" smtClean="0"/>
              <a:t>Work on Dependability</a:t>
            </a:r>
          </a:p>
          <a:p>
            <a:pPr marL="285750" indent="-285750" algn="r">
              <a:lnSpc>
                <a:spcPct val="150000"/>
              </a:lnSpc>
              <a:spcBef>
                <a:spcPts val="600"/>
              </a:spcBef>
              <a:spcAft>
                <a:spcPts val="600"/>
              </a:spcAft>
              <a:buFont typeface="Arial" pitchFamily="34" charset="0"/>
              <a:buChar char="•"/>
            </a:pPr>
            <a:r>
              <a:rPr lang="en-US" sz="3000" dirty="0" smtClean="0"/>
              <a:t>Encourage Innovation</a:t>
            </a:r>
          </a:p>
          <a:p>
            <a:pPr marL="285750" indent="-285750">
              <a:lnSpc>
                <a:spcPct val="150000"/>
              </a:lnSpc>
              <a:spcBef>
                <a:spcPts val="600"/>
              </a:spcBef>
              <a:spcAft>
                <a:spcPts val="600"/>
              </a:spcAft>
              <a:buFont typeface="Arial" pitchFamily="34" charset="0"/>
              <a:buChar char="•"/>
            </a:pPr>
            <a:endParaRPr lang="en-US" sz="3000" dirty="0" smtClean="0"/>
          </a:p>
          <a:p>
            <a:pPr marL="285750" indent="-285750">
              <a:lnSpc>
                <a:spcPct val="150000"/>
              </a:lnSpc>
              <a:spcBef>
                <a:spcPts val="600"/>
              </a:spcBef>
              <a:spcAft>
                <a:spcPts val="600"/>
              </a:spcAft>
              <a:buFont typeface="Arial" pitchFamily="34" charset="0"/>
              <a:buChar char="•"/>
            </a:pPr>
            <a:endParaRPr lang="en-US" sz="3000" dirty="0"/>
          </a:p>
        </p:txBody>
      </p:sp>
    </p:spTree>
    <p:extLst>
      <p:ext uri="{BB962C8B-B14F-4D97-AF65-F5344CB8AC3E}">
        <p14:creationId xmlns:p14="http://schemas.microsoft.com/office/powerpoint/2010/main" val="15349389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446" y="152400"/>
            <a:ext cx="6455613" cy="584775"/>
          </a:xfrm>
          <a:prstGeom prst="rect">
            <a:avLst/>
          </a:prstGeom>
          <a:noFill/>
        </p:spPr>
        <p:txBody>
          <a:bodyPr wrap="none" rtlCol="0">
            <a:spAutoFit/>
          </a:bodyPr>
          <a:lstStyle/>
          <a:p>
            <a:r>
              <a:rPr lang="en-US" sz="3200" dirty="0" smtClean="0">
                <a:solidFill>
                  <a:schemeClr val="bg1"/>
                </a:solidFill>
              </a:rPr>
              <a:t>Leadership Goals  (next 5 years)</a:t>
            </a:r>
            <a:endParaRPr lang="en-US" sz="3200" dirty="0">
              <a:solidFill>
                <a:schemeClr val="bg1"/>
              </a:solidFill>
            </a:endParaRPr>
          </a:p>
        </p:txBody>
      </p:sp>
      <p:sp>
        <p:nvSpPr>
          <p:cNvPr id="3" name="TextBox 2"/>
          <p:cNvSpPr txBox="1"/>
          <p:nvPr/>
        </p:nvSpPr>
        <p:spPr>
          <a:xfrm>
            <a:off x="0" y="1143000"/>
            <a:ext cx="9144000" cy="1477328"/>
          </a:xfrm>
          <a:prstGeom prst="rect">
            <a:avLst/>
          </a:prstGeom>
          <a:noFill/>
        </p:spPr>
        <p:txBody>
          <a:bodyPr wrap="square" rtlCol="0">
            <a:spAutoFit/>
          </a:bodyPr>
          <a:lstStyle/>
          <a:p>
            <a:r>
              <a:rPr lang="en-US" sz="3000" dirty="0" smtClean="0"/>
              <a:t>Based on my personal and </a:t>
            </a:r>
          </a:p>
          <a:p>
            <a:r>
              <a:rPr lang="en-US" sz="3000" dirty="0" smtClean="0"/>
              <a:t>professional goals, my leadership goal is actually</a:t>
            </a:r>
          </a:p>
          <a:p>
            <a:r>
              <a:rPr lang="en-US" sz="3000" dirty="0" smtClean="0"/>
              <a:t> one- </a:t>
            </a:r>
            <a:r>
              <a:rPr lang="en-US" sz="3000" dirty="0" smtClean="0">
                <a:effectLst>
                  <a:outerShdw blurRad="38100" dist="38100" dir="2700000" algn="tl">
                    <a:srgbClr val="000000">
                      <a:alpha val="43137"/>
                    </a:srgbClr>
                  </a:outerShdw>
                </a:effectLst>
              </a:rPr>
              <a:t>Continuous Learning</a:t>
            </a:r>
            <a:r>
              <a:rPr lang="en-US" sz="3000" dirty="0" smtClean="0"/>
              <a:t>:</a:t>
            </a:r>
            <a:endParaRPr lang="en-US" sz="3000" dirty="0"/>
          </a:p>
        </p:txBody>
      </p:sp>
      <p:sp>
        <p:nvSpPr>
          <p:cNvPr id="4" name="TextBox 3"/>
          <p:cNvSpPr txBox="1"/>
          <p:nvPr/>
        </p:nvSpPr>
        <p:spPr>
          <a:xfrm>
            <a:off x="228600" y="2795349"/>
            <a:ext cx="8686801" cy="5062924"/>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3000" dirty="0" smtClean="0"/>
              <a:t>Learn how to promote productivity through motivation</a:t>
            </a:r>
          </a:p>
          <a:p>
            <a:pPr marL="285750" indent="-285750">
              <a:spcBef>
                <a:spcPts val="600"/>
              </a:spcBef>
              <a:spcAft>
                <a:spcPts val="600"/>
              </a:spcAft>
              <a:buFont typeface="Arial" pitchFamily="34" charset="0"/>
              <a:buChar char="•"/>
            </a:pPr>
            <a:r>
              <a:rPr lang="en-US" sz="3000" dirty="0" smtClean="0"/>
              <a:t>Learn how to discover and invest in people’s talents and skills</a:t>
            </a:r>
          </a:p>
          <a:p>
            <a:pPr marL="285750" indent="-285750">
              <a:spcBef>
                <a:spcPts val="600"/>
              </a:spcBef>
              <a:spcAft>
                <a:spcPts val="600"/>
              </a:spcAft>
              <a:buFont typeface="Arial" pitchFamily="34" charset="0"/>
              <a:buChar char="•"/>
            </a:pPr>
            <a:r>
              <a:rPr lang="en-US" sz="3000" dirty="0" smtClean="0"/>
              <a:t>Learn how to be assertive and give” tough love” when necessary</a:t>
            </a:r>
          </a:p>
          <a:p>
            <a:pPr marL="285750" indent="-285750">
              <a:spcBef>
                <a:spcPts val="600"/>
              </a:spcBef>
              <a:spcAft>
                <a:spcPts val="600"/>
              </a:spcAft>
              <a:buFont typeface="Arial" pitchFamily="34" charset="0"/>
              <a:buChar char="•"/>
            </a:pPr>
            <a:r>
              <a:rPr lang="en-US" sz="3000" dirty="0" smtClean="0"/>
              <a:t>Learn how to delegate work to others</a:t>
            </a:r>
          </a:p>
          <a:p>
            <a:endParaRPr lang="en-US" sz="3000" dirty="0" smtClean="0"/>
          </a:p>
          <a:p>
            <a:pPr marL="285750" indent="-285750">
              <a:buFont typeface="Arial" pitchFamily="34" charset="0"/>
              <a:buChar char="•"/>
            </a:pPr>
            <a:endParaRPr lang="en-US" sz="3000"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4294397824"/>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7225"/>
            <a:ext cx="8991564" cy="584775"/>
          </a:xfrm>
          <a:prstGeom prst="rect">
            <a:avLst/>
          </a:prstGeom>
          <a:noFill/>
        </p:spPr>
        <p:txBody>
          <a:bodyPr wrap="none" rtlCol="0">
            <a:spAutoFit/>
          </a:bodyPr>
          <a:lstStyle/>
          <a:p>
            <a:r>
              <a:rPr lang="en-US" sz="3200" dirty="0" smtClean="0">
                <a:solidFill>
                  <a:schemeClr val="bg1"/>
                </a:solidFill>
              </a:rPr>
              <a:t>Leadership plan of development ( year 1-2)</a:t>
            </a:r>
            <a:endParaRPr lang="en-US" sz="3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69967978"/>
              </p:ext>
            </p:extLst>
          </p:nvPr>
        </p:nvGraphicFramePr>
        <p:xfrm>
          <a:off x="228600" y="1428519"/>
          <a:ext cx="8686799" cy="5322697"/>
        </p:xfrm>
        <a:graphic>
          <a:graphicData uri="http://schemas.openxmlformats.org/drawingml/2006/table">
            <a:tbl>
              <a:tblPr>
                <a:tableStyleId>{073A0DAA-6AF3-43AB-8588-CEC1D06C72B9}</a:tableStyleId>
              </a:tblPr>
              <a:tblGrid>
                <a:gridCol w="1066800"/>
                <a:gridCol w="3886200"/>
                <a:gridCol w="3733799"/>
              </a:tblGrid>
              <a:tr h="196711">
                <a:tc>
                  <a:txBody>
                    <a:bodyPr/>
                    <a:lstStyle/>
                    <a:p>
                      <a:pPr algn="ctr" fontAlgn="ctr"/>
                      <a:r>
                        <a:rPr lang="en-US" sz="1300" u="none" strike="noStrike" dirty="0">
                          <a:effectLst/>
                        </a:rPr>
                        <a:t>Goal/Year</a:t>
                      </a:r>
                      <a:endParaRPr lang="en-US" sz="1300" b="0" i="0" u="none" strike="noStrike" dirty="0">
                        <a:solidFill>
                          <a:srgbClr val="000000"/>
                        </a:solidFill>
                        <a:effectLst/>
                        <a:latin typeface="Calibri"/>
                      </a:endParaRPr>
                    </a:p>
                  </a:txBody>
                  <a:tcPr marL="5229" marR="5229" marT="5229" marB="0" anchor="ctr"/>
                </a:tc>
                <a:tc>
                  <a:txBody>
                    <a:bodyPr/>
                    <a:lstStyle/>
                    <a:p>
                      <a:pPr algn="ctr" fontAlgn="ctr"/>
                      <a:r>
                        <a:rPr lang="en-US" sz="1300" u="none" strike="noStrike">
                          <a:effectLst/>
                        </a:rPr>
                        <a:t>Year 1</a:t>
                      </a:r>
                      <a:endParaRPr lang="en-US" sz="1300" b="0" i="0" u="none" strike="noStrike">
                        <a:solidFill>
                          <a:srgbClr val="000000"/>
                        </a:solidFill>
                        <a:effectLst/>
                        <a:latin typeface="Calibri"/>
                      </a:endParaRPr>
                    </a:p>
                  </a:txBody>
                  <a:tcPr marL="5229" marR="5229" marT="5229" marB="0" anchor="ctr"/>
                </a:tc>
                <a:tc>
                  <a:txBody>
                    <a:bodyPr/>
                    <a:lstStyle/>
                    <a:p>
                      <a:pPr algn="ctr" fontAlgn="ctr"/>
                      <a:r>
                        <a:rPr lang="en-US" sz="1300" u="none" strike="noStrike">
                          <a:effectLst/>
                        </a:rPr>
                        <a:t>Year 2</a:t>
                      </a:r>
                      <a:endParaRPr lang="en-US" sz="1300" b="0" i="0" u="none" strike="noStrike">
                        <a:solidFill>
                          <a:srgbClr val="000000"/>
                        </a:solidFill>
                        <a:effectLst/>
                        <a:latin typeface="Calibri"/>
                      </a:endParaRPr>
                    </a:p>
                  </a:txBody>
                  <a:tcPr marL="5229" marR="5229" marT="5229" marB="0" anchor="ctr"/>
                </a:tc>
              </a:tr>
              <a:tr h="1102683">
                <a:tc>
                  <a:txBody>
                    <a:bodyPr/>
                    <a:lstStyle/>
                    <a:p>
                      <a:pPr algn="l" fontAlgn="ctr"/>
                      <a:r>
                        <a:rPr lang="en-US" sz="1300" u="none" strike="noStrike" dirty="0" smtClean="0">
                          <a:effectLst/>
                        </a:rPr>
                        <a:t>Leadership </a:t>
                      </a:r>
                      <a:r>
                        <a:rPr lang="en-US" sz="1300" u="none" strike="noStrike" dirty="0">
                          <a:effectLst/>
                        </a:rPr>
                        <a:t>objectives/ goals</a:t>
                      </a:r>
                      <a:endParaRPr lang="en-US" sz="1300" b="0" i="0" u="none" strike="noStrike" dirty="0">
                        <a:solidFill>
                          <a:srgbClr val="000000"/>
                        </a:solidFill>
                        <a:effectLst/>
                        <a:latin typeface="Calibri"/>
                      </a:endParaRPr>
                    </a:p>
                  </a:txBody>
                  <a:tcPr marL="5229" marR="5229" marT="5229" marB="0" anchor="ctr"/>
                </a:tc>
                <a:tc>
                  <a:txBody>
                    <a:bodyPr/>
                    <a:lstStyle/>
                    <a:p>
                      <a:pPr algn="l" fontAlgn="ctr"/>
                      <a:r>
                        <a:rPr lang="en-US" sz="1300" u="none" strike="noStrike" dirty="0">
                          <a:effectLst/>
                        </a:rPr>
                        <a:t>Complete MLS  through learning and collaboration with fellow students</a:t>
                      </a:r>
                      <a:endParaRPr lang="en-US" sz="1300" b="0" i="0" u="none" strike="noStrike" dirty="0">
                        <a:solidFill>
                          <a:srgbClr val="000000"/>
                        </a:solidFill>
                        <a:effectLst/>
                        <a:latin typeface="Calibri"/>
                      </a:endParaRPr>
                    </a:p>
                  </a:txBody>
                  <a:tcPr marL="5229" marR="5229" marT="5229" marB="0" anchor="ctr"/>
                </a:tc>
                <a:tc>
                  <a:txBody>
                    <a:bodyPr/>
                    <a:lstStyle/>
                    <a:p>
                      <a:pPr algn="l" fontAlgn="ctr"/>
                      <a:r>
                        <a:rPr lang="en-US" sz="1300" u="none" strike="noStrike">
                          <a:effectLst/>
                        </a:rPr>
                        <a:t> Find a position with leadership opportunities.  Learn the effective leadership styles in the context of the organization.</a:t>
                      </a:r>
                      <a:endParaRPr lang="en-US" sz="1300" b="0" i="0" u="none" strike="noStrike">
                        <a:solidFill>
                          <a:srgbClr val="000000"/>
                        </a:solidFill>
                        <a:effectLst/>
                        <a:latin typeface="Calibri"/>
                      </a:endParaRPr>
                    </a:p>
                  </a:txBody>
                  <a:tcPr marL="5229" marR="5229" marT="5229" marB="0" anchor="ctr"/>
                </a:tc>
              </a:tr>
              <a:tr h="1154972">
                <a:tc>
                  <a:txBody>
                    <a:bodyPr/>
                    <a:lstStyle/>
                    <a:p>
                      <a:pPr algn="l" fontAlgn="ctr"/>
                      <a:r>
                        <a:rPr lang="en-US" sz="1300" u="none" strike="noStrike">
                          <a:effectLst/>
                        </a:rPr>
                        <a:t>Learning Methods</a:t>
                      </a:r>
                      <a:endParaRPr lang="en-US" sz="1300" b="0" i="0" u="none" strike="noStrike">
                        <a:solidFill>
                          <a:srgbClr val="000000"/>
                        </a:solidFill>
                        <a:effectLst/>
                        <a:latin typeface="Calibri"/>
                      </a:endParaRPr>
                    </a:p>
                  </a:txBody>
                  <a:tcPr marL="5229" marR="5229" marT="5229" marB="0" anchor="ctr"/>
                </a:tc>
                <a:tc>
                  <a:txBody>
                    <a:bodyPr/>
                    <a:lstStyle/>
                    <a:p>
                      <a:pPr algn="l" fontAlgn="ctr"/>
                      <a:r>
                        <a:rPr lang="en-US" sz="1300" u="none" strike="noStrike" dirty="0">
                          <a:effectLst/>
                        </a:rPr>
                        <a:t>Distance education ( team/group study, online resources), self-organized instruction , reflective practice, group discussions, Printed materials, online resources (websites, webinars , online classes) seminars, classes, webinars, online databases,</a:t>
                      </a:r>
                      <a:endParaRPr lang="en-US" sz="1300" b="0" i="0" u="none" strike="noStrike" dirty="0">
                        <a:solidFill>
                          <a:srgbClr val="000000"/>
                        </a:solidFill>
                        <a:effectLst/>
                        <a:latin typeface="Calibri"/>
                      </a:endParaRPr>
                    </a:p>
                  </a:txBody>
                  <a:tcPr marL="5229" marR="5229" marT="5229" marB="0" anchor="ctr"/>
                </a:tc>
                <a:tc>
                  <a:txBody>
                    <a:bodyPr/>
                    <a:lstStyle/>
                    <a:p>
                      <a:pPr algn="l" fontAlgn="ctr"/>
                      <a:r>
                        <a:rPr lang="en-US" sz="1300" u="none" strike="noStrike" dirty="0">
                          <a:effectLst/>
                        </a:rPr>
                        <a:t>Printed materials, online resources (websites, webinars , online classes) seminars, classes, webinars. </a:t>
                      </a:r>
                      <a:endParaRPr lang="en-US" sz="1300" b="0" i="0" u="none" strike="noStrike" dirty="0">
                        <a:solidFill>
                          <a:srgbClr val="000000"/>
                        </a:solidFill>
                        <a:effectLst/>
                        <a:latin typeface="Calibri"/>
                      </a:endParaRPr>
                    </a:p>
                  </a:txBody>
                  <a:tcPr marL="5229" marR="5229" marT="5229" marB="0" anchor="ctr"/>
                </a:tc>
              </a:tr>
              <a:tr h="1465568">
                <a:tc>
                  <a:txBody>
                    <a:bodyPr/>
                    <a:lstStyle/>
                    <a:p>
                      <a:pPr algn="l" fontAlgn="ctr"/>
                      <a:r>
                        <a:rPr lang="en-US" sz="1300" u="none" strike="noStrike">
                          <a:effectLst/>
                        </a:rPr>
                        <a:t>Leadership Activities</a:t>
                      </a:r>
                      <a:endParaRPr lang="en-US" sz="1300" b="0" i="0" u="none" strike="noStrike">
                        <a:solidFill>
                          <a:srgbClr val="000000"/>
                        </a:solidFill>
                        <a:effectLst/>
                        <a:latin typeface="Calibri"/>
                      </a:endParaRPr>
                    </a:p>
                  </a:txBody>
                  <a:tcPr marL="5229" marR="5229" marT="5229" marB="0" anchor="ctr"/>
                </a:tc>
                <a:tc>
                  <a:txBody>
                    <a:bodyPr/>
                    <a:lstStyle/>
                    <a:p>
                      <a:pPr algn="l" fontAlgn="ctr"/>
                      <a:r>
                        <a:rPr lang="en-US" sz="1300" u="none" strike="noStrike" dirty="0">
                          <a:effectLst/>
                        </a:rPr>
                        <a:t>initiate thoughtful discussion topics, organize study group,  attend conference 3TT</a:t>
                      </a:r>
                      <a:endParaRPr lang="en-US" sz="1300" b="0" i="0" u="none" strike="noStrike" dirty="0">
                        <a:solidFill>
                          <a:srgbClr val="000000"/>
                        </a:solidFill>
                        <a:effectLst/>
                        <a:latin typeface="Calibri"/>
                      </a:endParaRPr>
                    </a:p>
                  </a:txBody>
                  <a:tcPr marL="5229" marR="5229" marT="5229" marB="0" anchor="ctr"/>
                </a:tc>
                <a:tc>
                  <a:txBody>
                    <a:bodyPr/>
                    <a:lstStyle/>
                    <a:p>
                      <a:pPr algn="l" fontAlgn="ctr"/>
                      <a:r>
                        <a:rPr lang="en-US" sz="1300" u="none" strike="noStrike" dirty="0">
                          <a:effectLst/>
                        </a:rPr>
                        <a:t>Network with fellow students and professionals to identify desirable organizations. Attend classes, seminars or webinars to promote the learning objectives, read scholarly articles on the subject. If possible, practice what was learned at the workplace. </a:t>
                      </a:r>
                      <a:r>
                        <a:rPr lang="en-US" sz="1300" u="none" strike="noStrike" dirty="0" smtClean="0">
                          <a:effectLst/>
                        </a:rPr>
                        <a:t>Subscribe </a:t>
                      </a:r>
                      <a:r>
                        <a:rPr lang="en-US" sz="1300" u="none" strike="noStrike" dirty="0">
                          <a:effectLst/>
                        </a:rPr>
                        <a:t>for a journal on leadership.</a:t>
                      </a:r>
                      <a:endParaRPr lang="en-US" sz="1300" b="0" i="0" u="none" strike="noStrike" dirty="0">
                        <a:solidFill>
                          <a:srgbClr val="000000"/>
                        </a:solidFill>
                        <a:effectLst/>
                        <a:latin typeface="Calibri"/>
                      </a:endParaRPr>
                    </a:p>
                  </a:txBody>
                  <a:tcPr marL="5229" marR="5229" marT="5229" marB="0" anchor="ctr"/>
                </a:tc>
              </a:tr>
              <a:tr h="1357148">
                <a:tc>
                  <a:txBody>
                    <a:bodyPr/>
                    <a:lstStyle/>
                    <a:p>
                      <a:pPr algn="l" fontAlgn="ctr"/>
                      <a:r>
                        <a:rPr lang="en-US" sz="1300" u="none" strike="noStrike">
                          <a:effectLst/>
                        </a:rPr>
                        <a:t>Evaluation</a:t>
                      </a:r>
                      <a:endParaRPr lang="en-US" sz="1300" b="0" i="0" u="none" strike="noStrike">
                        <a:solidFill>
                          <a:srgbClr val="000000"/>
                        </a:solidFill>
                        <a:effectLst/>
                        <a:latin typeface="Calibri"/>
                      </a:endParaRPr>
                    </a:p>
                  </a:txBody>
                  <a:tcPr marL="5229" marR="5229" marT="5229" marB="0" anchor="ctr"/>
                </a:tc>
                <a:tc>
                  <a:txBody>
                    <a:bodyPr/>
                    <a:lstStyle/>
                    <a:p>
                      <a:pPr algn="l" fontAlgn="ctr"/>
                      <a:r>
                        <a:rPr lang="en-US" sz="1300" u="none" strike="noStrike">
                          <a:effectLst/>
                        </a:rPr>
                        <a:t>Did I graduate ? Did I learn from my fellow students ? Did my fellow students learn from me ? </a:t>
                      </a:r>
                      <a:endParaRPr lang="en-US" sz="1300" b="0" i="0" u="none" strike="noStrike">
                        <a:solidFill>
                          <a:srgbClr val="000000"/>
                        </a:solidFill>
                        <a:effectLst/>
                        <a:latin typeface="Calibri"/>
                      </a:endParaRPr>
                    </a:p>
                  </a:txBody>
                  <a:tcPr marL="5229" marR="5229" marT="5229" marB="0" anchor="ctr"/>
                </a:tc>
                <a:tc>
                  <a:txBody>
                    <a:bodyPr/>
                    <a:lstStyle/>
                    <a:p>
                      <a:pPr algn="l" fontAlgn="ctr"/>
                      <a:r>
                        <a:rPr lang="en-US" sz="1300" u="none" strike="noStrike" dirty="0">
                          <a:effectLst/>
                        </a:rPr>
                        <a:t>Did I get a job ? Do I understand the leadership styles of the organization and the organization structure ? Can I identify paths to grow within the company ? </a:t>
                      </a:r>
                      <a:endParaRPr lang="en-US" sz="1300" b="0" i="0" u="none" strike="noStrike" dirty="0">
                        <a:solidFill>
                          <a:srgbClr val="000000"/>
                        </a:solidFill>
                        <a:effectLst/>
                        <a:latin typeface="Calibri"/>
                      </a:endParaRPr>
                    </a:p>
                  </a:txBody>
                  <a:tcPr marL="5229" marR="5229" marT="5229" marB="0" anchor="ctr"/>
                </a:tc>
              </a:tr>
            </a:tbl>
          </a:graphicData>
        </a:graphic>
      </p:graphicFrame>
    </p:spTree>
    <p:extLst>
      <p:ext uri="{BB962C8B-B14F-4D97-AF65-F5344CB8AC3E}">
        <p14:creationId xmlns:p14="http://schemas.microsoft.com/office/powerpoint/2010/main" val="1558429471"/>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7225"/>
            <a:ext cx="8832867" cy="584775"/>
          </a:xfrm>
          <a:prstGeom prst="rect">
            <a:avLst/>
          </a:prstGeom>
          <a:noFill/>
        </p:spPr>
        <p:txBody>
          <a:bodyPr wrap="none" rtlCol="0">
            <a:spAutoFit/>
          </a:bodyPr>
          <a:lstStyle/>
          <a:p>
            <a:r>
              <a:rPr lang="en-US" sz="3200" dirty="0" smtClean="0">
                <a:solidFill>
                  <a:schemeClr val="bg1"/>
                </a:solidFill>
              </a:rPr>
              <a:t>Leadership plan of development ( year 3-5)</a:t>
            </a:r>
            <a:endParaRPr lang="en-US" sz="3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40439275"/>
              </p:ext>
            </p:extLst>
          </p:nvPr>
        </p:nvGraphicFramePr>
        <p:xfrm>
          <a:off x="228600" y="1428519"/>
          <a:ext cx="8686800" cy="5412369"/>
        </p:xfrm>
        <a:graphic>
          <a:graphicData uri="http://schemas.openxmlformats.org/drawingml/2006/table">
            <a:tbl>
              <a:tblPr>
                <a:tableStyleId>{073A0DAA-6AF3-43AB-8588-CEC1D06C72B9}</a:tableStyleId>
              </a:tblPr>
              <a:tblGrid>
                <a:gridCol w="838200"/>
                <a:gridCol w="2804652"/>
                <a:gridCol w="2521974"/>
                <a:gridCol w="2521974"/>
              </a:tblGrid>
              <a:tr h="331754">
                <a:tc>
                  <a:txBody>
                    <a:bodyPr/>
                    <a:lstStyle/>
                    <a:p>
                      <a:pPr algn="ctr" fontAlgn="ctr"/>
                      <a:r>
                        <a:rPr lang="en-US" sz="1200" u="none" strike="noStrike" dirty="0">
                          <a:effectLst/>
                        </a:rPr>
                        <a:t>Goal/Year</a:t>
                      </a:r>
                      <a:endParaRPr lang="en-US" sz="1200" b="0" i="0" u="none" strike="noStrike" dirty="0">
                        <a:solidFill>
                          <a:srgbClr val="000000"/>
                        </a:solidFill>
                        <a:effectLst/>
                        <a:latin typeface="Calibri"/>
                      </a:endParaRPr>
                    </a:p>
                  </a:txBody>
                  <a:tcPr marL="5229" marR="5229" marT="5229" marB="0" anchor="ctr"/>
                </a:tc>
                <a:tc>
                  <a:txBody>
                    <a:bodyPr/>
                    <a:lstStyle/>
                    <a:p>
                      <a:pPr algn="ctr" fontAlgn="ctr"/>
                      <a:r>
                        <a:rPr lang="en-US" sz="1200" b="0" i="0" u="none" strike="noStrike" dirty="0">
                          <a:solidFill>
                            <a:srgbClr val="000000"/>
                          </a:solidFill>
                          <a:effectLst/>
                          <a:latin typeface="Calibri"/>
                        </a:rPr>
                        <a:t>Year 3</a:t>
                      </a:r>
                    </a:p>
                  </a:txBody>
                  <a:tcPr marL="9525" marR="9525" marT="9525" marB="0" anchor="ctr"/>
                </a:tc>
                <a:tc>
                  <a:txBody>
                    <a:bodyPr/>
                    <a:lstStyle/>
                    <a:p>
                      <a:pPr algn="ctr" fontAlgn="ctr"/>
                      <a:r>
                        <a:rPr lang="en-US" sz="1200" b="0" i="0" u="none" strike="noStrike">
                          <a:solidFill>
                            <a:srgbClr val="000000"/>
                          </a:solidFill>
                          <a:effectLst/>
                          <a:latin typeface="Calibri"/>
                        </a:rPr>
                        <a:t>Year 4</a:t>
                      </a:r>
                    </a:p>
                  </a:txBody>
                  <a:tcPr marL="9525" marR="9525" marT="9525" marB="0" anchor="ctr"/>
                </a:tc>
                <a:tc>
                  <a:txBody>
                    <a:bodyPr/>
                    <a:lstStyle/>
                    <a:p>
                      <a:pPr algn="ctr" fontAlgn="ctr"/>
                      <a:r>
                        <a:rPr lang="en-US" sz="1200" b="0" i="0" u="none" strike="noStrike" dirty="0">
                          <a:solidFill>
                            <a:srgbClr val="000000"/>
                          </a:solidFill>
                          <a:effectLst/>
                          <a:latin typeface="Calibri"/>
                        </a:rPr>
                        <a:t>Year 5</a:t>
                      </a:r>
                    </a:p>
                  </a:txBody>
                  <a:tcPr marL="9525" marR="9525" marT="9525" marB="0" anchor="ctr"/>
                </a:tc>
              </a:tr>
              <a:tr h="990529">
                <a:tc>
                  <a:txBody>
                    <a:bodyPr/>
                    <a:lstStyle/>
                    <a:p>
                      <a:pPr algn="l" fontAlgn="ctr"/>
                      <a:r>
                        <a:rPr lang="en-US" sz="1100" u="none" strike="noStrike" dirty="0" smtClean="0">
                          <a:effectLst/>
                        </a:rPr>
                        <a:t>Leadership </a:t>
                      </a:r>
                      <a:r>
                        <a:rPr lang="en-US" sz="1100" u="none" strike="noStrike" dirty="0">
                          <a:effectLst/>
                        </a:rPr>
                        <a:t>objectives/ goals</a:t>
                      </a:r>
                      <a:endParaRPr lang="en-US" sz="1100" b="0" i="0" u="none" strike="noStrike" dirty="0">
                        <a:solidFill>
                          <a:srgbClr val="000000"/>
                        </a:solidFill>
                        <a:effectLst/>
                        <a:latin typeface="Calibri"/>
                      </a:endParaRPr>
                    </a:p>
                  </a:txBody>
                  <a:tcPr marL="5229" marR="5229" marT="5229" marB="0" anchor="ctr"/>
                </a:tc>
                <a:tc>
                  <a:txBody>
                    <a:bodyPr/>
                    <a:lstStyle/>
                    <a:p>
                      <a:pPr algn="l" fontAlgn="ctr"/>
                      <a:r>
                        <a:rPr lang="en-US" sz="1200" b="0" i="0" u="none" strike="noStrike" dirty="0">
                          <a:solidFill>
                            <a:srgbClr val="000000"/>
                          </a:solidFill>
                          <a:effectLst/>
                          <a:latin typeface="Calibri"/>
                        </a:rPr>
                        <a:t>Master my domain, earn the respect of my peers. Learn more about </a:t>
                      </a:r>
                      <a:r>
                        <a:rPr lang="en-US" sz="1200" b="0" i="0" u="none" strike="noStrike" dirty="0" smtClean="0">
                          <a:solidFill>
                            <a:srgbClr val="000000"/>
                          </a:solidFill>
                          <a:effectLst/>
                          <a:latin typeface="Calibri"/>
                        </a:rPr>
                        <a:t>entrepreneurship, </a:t>
                      </a:r>
                      <a:r>
                        <a:rPr lang="en-US" sz="1200" b="0" i="0" u="none" strike="noStrike" dirty="0">
                          <a:solidFill>
                            <a:srgbClr val="000000"/>
                          </a:solidFill>
                          <a:effectLst/>
                          <a:latin typeface="Calibri"/>
                        </a:rPr>
                        <a:t>keep current on leadership training.</a:t>
                      </a:r>
                    </a:p>
                  </a:txBody>
                  <a:tcPr marL="9525" marR="9525" marT="9525" marB="0" anchor="ctr"/>
                </a:tc>
                <a:tc>
                  <a:txBody>
                    <a:bodyPr/>
                    <a:lstStyle/>
                    <a:p>
                      <a:pPr algn="l" fontAlgn="ctr"/>
                      <a:r>
                        <a:rPr lang="en-US" sz="1200" b="0" i="0" u="none" strike="noStrike" dirty="0">
                          <a:solidFill>
                            <a:srgbClr val="000000"/>
                          </a:solidFill>
                          <a:effectLst/>
                          <a:latin typeface="Calibri"/>
                        </a:rPr>
                        <a:t>Take initiative and more responsibilities within the team. </a:t>
                      </a:r>
                    </a:p>
                  </a:txBody>
                  <a:tcPr marL="9525" marR="9525" marT="9525" marB="0" anchor="ctr"/>
                </a:tc>
                <a:tc>
                  <a:txBody>
                    <a:bodyPr/>
                    <a:lstStyle/>
                    <a:p>
                      <a:pPr algn="l" fontAlgn="ctr"/>
                      <a:r>
                        <a:rPr lang="en-US" sz="1200" b="0" i="0" u="none" strike="noStrike">
                          <a:solidFill>
                            <a:srgbClr val="000000"/>
                          </a:solidFill>
                          <a:effectLst/>
                          <a:latin typeface="Calibri"/>
                        </a:rPr>
                        <a:t>Lead a small to medium team. Understand growth in my leadership skills. Make a new plan.</a:t>
                      </a:r>
                    </a:p>
                  </a:txBody>
                  <a:tcPr marL="9525" marR="9525" marT="9525" marB="0" anchor="ctr"/>
                </a:tc>
              </a:tr>
              <a:tr h="1154397">
                <a:tc>
                  <a:txBody>
                    <a:bodyPr/>
                    <a:lstStyle/>
                    <a:p>
                      <a:pPr algn="l" fontAlgn="ctr"/>
                      <a:r>
                        <a:rPr lang="en-US" sz="1100" u="none" strike="noStrike" dirty="0">
                          <a:effectLst/>
                        </a:rPr>
                        <a:t>Learning Methods</a:t>
                      </a:r>
                      <a:endParaRPr lang="en-US" sz="1100" b="0" i="0" u="none" strike="noStrike" dirty="0">
                        <a:solidFill>
                          <a:srgbClr val="000000"/>
                        </a:solidFill>
                        <a:effectLst/>
                        <a:latin typeface="Calibri"/>
                      </a:endParaRPr>
                    </a:p>
                  </a:txBody>
                  <a:tcPr marL="5229" marR="5229" marT="5229" marB="0" anchor="ctr"/>
                </a:tc>
                <a:tc>
                  <a:txBody>
                    <a:bodyPr/>
                    <a:lstStyle/>
                    <a:p>
                      <a:pPr algn="l" fontAlgn="ctr"/>
                      <a:r>
                        <a:rPr lang="en-US" sz="1200" b="0" i="0" u="none" strike="noStrike" dirty="0">
                          <a:solidFill>
                            <a:srgbClr val="000000"/>
                          </a:solidFill>
                          <a:effectLst/>
                          <a:latin typeface="Calibri"/>
                        </a:rPr>
                        <a:t>Self-reflection. Applying knowledge and learning from experience. Professional publications and events. </a:t>
                      </a:r>
                    </a:p>
                  </a:txBody>
                  <a:tcPr marL="9525" marR="9525" marT="9525" marB="0" anchor="ctr"/>
                </a:tc>
                <a:tc>
                  <a:txBody>
                    <a:bodyPr/>
                    <a:lstStyle/>
                    <a:p>
                      <a:pPr algn="l" fontAlgn="ctr"/>
                      <a:r>
                        <a:rPr lang="en-US" sz="1200" b="0" i="0" u="none" strike="noStrike" dirty="0">
                          <a:solidFill>
                            <a:srgbClr val="000000"/>
                          </a:solidFill>
                          <a:effectLst/>
                          <a:latin typeface="Calibri"/>
                        </a:rPr>
                        <a:t>Observation of company culture and practices. Reflection on leadership practices and styles. Evaluation of own and coworkers' performance, successes and failures.   </a:t>
                      </a:r>
                    </a:p>
                  </a:txBody>
                  <a:tcPr marL="9525" marR="9525" marT="9525" marB="0" anchor="ctr"/>
                </a:tc>
                <a:tc>
                  <a:txBody>
                    <a:bodyPr/>
                    <a:lstStyle/>
                    <a:p>
                      <a:pPr algn="l" fontAlgn="ctr"/>
                      <a:r>
                        <a:rPr lang="en-US" sz="1200" b="0" i="0" u="none" strike="noStrike">
                          <a:solidFill>
                            <a:srgbClr val="000000"/>
                          </a:solidFill>
                          <a:effectLst/>
                          <a:latin typeface="Calibri"/>
                        </a:rPr>
                        <a:t>Supervisory / management training. Mentoring relationships w/ experienced company/team leaders.  Sharing roadblocks and successes with fellow team leaders. Conversations with team members on problems and opportunities. </a:t>
                      </a:r>
                    </a:p>
                  </a:txBody>
                  <a:tcPr marL="9525" marR="9525" marT="9525" marB="0" anchor="ctr"/>
                </a:tc>
              </a:tr>
              <a:tr h="1482135">
                <a:tc>
                  <a:txBody>
                    <a:bodyPr/>
                    <a:lstStyle/>
                    <a:p>
                      <a:pPr algn="l" fontAlgn="ctr"/>
                      <a:r>
                        <a:rPr lang="en-US" sz="1100" u="none" strike="noStrike" dirty="0">
                          <a:effectLst/>
                        </a:rPr>
                        <a:t>Leadership Activities</a:t>
                      </a:r>
                      <a:endParaRPr lang="en-US" sz="1100" b="0" i="0" u="none" strike="noStrike" dirty="0">
                        <a:solidFill>
                          <a:srgbClr val="000000"/>
                        </a:solidFill>
                        <a:effectLst/>
                        <a:latin typeface="Calibri"/>
                      </a:endParaRPr>
                    </a:p>
                  </a:txBody>
                  <a:tcPr marL="5229" marR="5229" marT="5229" marB="0" anchor="ctr"/>
                </a:tc>
                <a:tc>
                  <a:txBody>
                    <a:bodyPr/>
                    <a:lstStyle/>
                    <a:p>
                      <a:pPr algn="l" fontAlgn="ctr"/>
                      <a:r>
                        <a:rPr lang="en-US" sz="1200" b="0" i="0" u="none" strike="noStrike" dirty="0">
                          <a:solidFill>
                            <a:srgbClr val="000000"/>
                          </a:solidFill>
                          <a:effectLst/>
                          <a:latin typeface="Calibri"/>
                        </a:rPr>
                        <a:t>Acquire in-depth knowledge of my day-to-day activities. Collaborate with coworkers to excel in assigned projects. Network. Learn what makes my team tick. </a:t>
                      </a:r>
                    </a:p>
                  </a:txBody>
                  <a:tcPr marL="9525" marR="9525" marT="9525" marB="0" anchor="ctr"/>
                </a:tc>
                <a:tc>
                  <a:txBody>
                    <a:bodyPr/>
                    <a:lstStyle/>
                    <a:p>
                      <a:pPr algn="l" fontAlgn="ctr"/>
                      <a:r>
                        <a:rPr lang="en-US" sz="1200" b="0" i="0" u="none" strike="noStrike" dirty="0">
                          <a:solidFill>
                            <a:srgbClr val="000000"/>
                          </a:solidFill>
                          <a:effectLst/>
                          <a:latin typeface="Calibri"/>
                        </a:rPr>
                        <a:t>Apply deep knowledge and expertise to solve problems. Initiate conversations for improvement of team practices. Brainstorm ideas for growth and development. Help team members grow and thrive. </a:t>
                      </a:r>
                    </a:p>
                  </a:txBody>
                  <a:tcPr marL="9525" marR="9525" marT="9525" marB="0" anchor="ctr"/>
                </a:tc>
                <a:tc>
                  <a:txBody>
                    <a:bodyPr/>
                    <a:lstStyle/>
                    <a:p>
                      <a:pPr algn="l" fontAlgn="ctr"/>
                      <a:r>
                        <a:rPr lang="en-US" sz="1200" b="0" i="0" u="none" strike="noStrike" dirty="0">
                          <a:solidFill>
                            <a:srgbClr val="000000"/>
                          </a:solidFill>
                          <a:effectLst/>
                          <a:latin typeface="Calibri"/>
                        </a:rPr>
                        <a:t>Adjust my leadership styles to the needs of the team. Evaluation and self evaluation within the team. Team building exercises. Collect feedback through personal conversations and team interactions. </a:t>
                      </a:r>
                    </a:p>
                  </a:txBody>
                  <a:tcPr marL="9525" marR="9525" marT="9525" marB="0" anchor="ctr"/>
                </a:tc>
              </a:tr>
              <a:tr h="1318266">
                <a:tc>
                  <a:txBody>
                    <a:bodyPr/>
                    <a:lstStyle/>
                    <a:p>
                      <a:pPr algn="l" fontAlgn="ctr"/>
                      <a:r>
                        <a:rPr lang="en-US" sz="1100" u="none" strike="noStrike" dirty="0">
                          <a:effectLst/>
                        </a:rPr>
                        <a:t>Evaluation</a:t>
                      </a:r>
                      <a:endParaRPr lang="en-US" sz="1100" b="0" i="0" u="none" strike="noStrike" dirty="0">
                        <a:solidFill>
                          <a:srgbClr val="000000"/>
                        </a:solidFill>
                        <a:effectLst/>
                        <a:latin typeface="Calibri"/>
                      </a:endParaRPr>
                    </a:p>
                  </a:txBody>
                  <a:tcPr marL="5229" marR="5229" marT="5229" marB="0" anchor="ctr"/>
                </a:tc>
                <a:tc>
                  <a:txBody>
                    <a:bodyPr/>
                    <a:lstStyle/>
                    <a:p>
                      <a:pPr algn="l" fontAlgn="ctr"/>
                      <a:r>
                        <a:rPr lang="en-US" sz="1200" b="0" i="0" u="none" strike="noStrike">
                          <a:solidFill>
                            <a:srgbClr val="000000"/>
                          </a:solidFill>
                          <a:effectLst/>
                          <a:latin typeface="Calibri"/>
                        </a:rPr>
                        <a:t>Do coworkers come and ask me for my expertise and advice ? Has my effort and knowledge been recognized ? Have I been promoted for my individual contributions ? </a:t>
                      </a:r>
                    </a:p>
                  </a:txBody>
                  <a:tcPr marL="9525" marR="9525" marT="9525" marB="0" anchor="ctr"/>
                </a:tc>
                <a:tc>
                  <a:txBody>
                    <a:bodyPr/>
                    <a:lstStyle/>
                    <a:p>
                      <a:pPr algn="l" fontAlgn="ctr"/>
                      <a:r>
                        <a:rPr lang="en-US" sz="1200" b="0" i="0" u="none" strike="noStrike" dirty="0">
                          <a:solidFill>
                            <a:srgbClr val="000000"/>
                          </a:solidFill>
                          <a:effectLst/>
                          <a:latin typeface="Calibri"/>
                        </a:rPr>
                        <a:t>Was I given team related responsibilities ? Were my team contributions  recognized by my peers and rewarded by my superiors ? Is my team better off because of my contributions ? </a:t>
                      </a:r>
                    </a:p>
                  </a:txBody>
                  <a:tcPr marL="9525" marR="9525" marT="9525" marB="0" anchor="ctr"/>
                </a:tc>
                <a:tc>
                  <a:txBody>
                    <a:bodyPr/>
                    <a:lstStyle/>
                    <a:p>
                      <a:pPr algn="l" fontAlgn="ctr"/>
                      <a:r>
                        <a:rPr lang="en-US" sz="1200" b="0" i="0" u="none" strike="noStrike" dirty="0">
                          <a:solidFill>
                            <a:srgbClr val="000000"/>
                          </a:solidFill>
                          <a:effectLst/>
                          <a:latin typeface="Calibri"/>
                        </a:rPr>
                        <a:t>Do I have leadership responsibility and a corresponding position and authority within the company ? Is my team successful ? Is my company more successful because of my team ? </a:t>
                      </a:r>
                    </a:p>
                  </a:txBody>
                  <a:tcPr marL="9525" marR="9525" marT="9525" marB="0" anchor="ctr"/>
                </a:tc>
              </a:tr>
            </a:tbl>
          </a:graphicData>
        </a:graphic>
      </p:graphicFrame>
    </p:spTree>
    <p:extLst>
      <p:ext uri="{BB962C8B-B14F-4D97-AF65-F5344CB8AC3E}">
        <p14:creationId xmlns:p14="http://schemas.microsoft.com/office/powerpoint/2010/main" val="3747568061"/>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393" y="152400"/>
            <a:ext cx="2395207" cy="584775"/>
          </a:xfrm>
          <a:prstGeom prst="rect">
            <a:avLst/>
          </a:prstGeom>
          <a:noFill/>
        </p:spPr>
        <p:txBody>
          <a:bodyPr wrap="none" rtlCol="0">
            <a:spAutoFit/>
          </a:bodyPr>
          <a:lstStyle/>
          <a:p>
            <a:r>
              <a:rPr lang="en-US" sz="3200" dirty="0" smtClean="0">
                <a:solidFill>
                  <a:schemeClr val="bg1"/>
                </a:solidFill>
              </a:rPr>
              <a:t>Conclusion</a:t>
            </a:r>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7600"/>
            <a:ext cx="3173677" cy="3200398"/>
          </a:xfrm>
          <a:prstGeom prst="rect">
            <a:avLst/>
          </a:prstGeom>
        </p:spPr>
      </p:pic>
      <p:sp>
        <p:nvSpPr>
          <p:cNvPr id="3" name="TextBox 2"/>
          <p:cNvSpPr txBox="1"/>
          <p:nvPr/>
        </p:nvSpPr>
        <p:spPr>
          <a:xfrm>
            <a:off x="228600" y="1524000"/>
            <a:ext cx="8839200" cy="1938992"/>
          </a:xfrm>
          <a:prstGeom prst="rect">
            <a:avLst/>
          </a:prstGeom>
          <a:noFill/>
        </p:spPr>
        <p:txBody>
          <a:bodyPr wrap="square" rtlCol="0">
            <a:spAutoFit/>
          </a:bodyPr>
          <a:lstStyle/>
          <a:p>
            <a:r>
              <a:rPr lang="en-US" sz="3000" dirty="0" smtClean="0"/>
              <a:t>The most important part of learning what my personal leadership style is, is the opportunity to understand and employ my natural abilities with my cultivated ones for the benefit of </a:t>
            </a:r>
            <a:endParaRPr lang="en-US" sz="3000" dirty="0"/>
          </a:p>
        </p:txBody>
      </p:sp>
      <p:sp>
        <p:nvSpPr>
          <p:cNvPr id="5" name="TextBox 4"/>
          <p:cNvSpPr txBox="1"/>
          <p:nvPr/>
        </p:nvSpPr>
        <p:spPr>
          <a:xfrm>
            <a:off x="3352800" y="3352800"/>
            <a:ext cx="5562600" cy="2862322"/>
          </a:xfrm>
          <a:prstGeom prst="rect">
            <a:avLst/>
          </a:prstGeom>
          <a:noFill/>
        </p:spPr>
        <p:txBody>
          <a:bodyPr wrap="square" rtlCol="0">
            <a:spAutoFit/>
          </a:bodyPr>
          <a:lstStyle/>
          <a:p>
            <a:r>
              <a:rPr lang="en-US" sz="3000" dirty="0" smtClean="0"/>
              <a:t>growing personally and professionally in the future. Learning to work with what I have and striving to achieve what I can be, all with team success in mind.  </a:t>
            </a:r>
            <a:endParaRPr lang="en-US" sz="3000" dirty="0"/>
          </a:p>
        </p:txBody>
      </p:sp>
    </p:spTree>
    <p:extLst>
      <p:ext uri="{BB962C8B-B14F-4D97-AF65-F5344CB8AC3E}">
        <p14:creationId xmlns:p14="http://schemas.microsoft.com/office/powerpoint/2010/main" val="2378662570"/>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2537874" cy="584775"/>
          </a:xfrm>
          <a:prstGeom prst="rect">
            <a:avLst/>
          </a:prstGeom>
          <a:noFill/>
        </p:spPr>
        <p:txBody>
          <a:bodyPr wrap="none" rtlCol="0">
            <a:spAutoFit/>
          </a:bodyPr>
          <a:lstStyle/>
          <a:p>
            <a:r>
              <a:rPr lang="en-US" sz="3200" dirty="0" smtClean="0">
                <a:solidFill>
                  <a:schemeClr val="bg1"/>
                </a:solidFill>
              </a:rPr>
              <a:t>References:</a:t>
            </a:r>
            <a:endParaRPr lang="en-US" sz="3200" dirty="0">
              <a:solidFill>
                <a:schemeClr val="bg1"/>
              </a:solidFill>
            </a:endParaRPr>
          </a:p>
        </p:txBody>
      </p:sp>
      <p:sp>
        <p:nvSpPr>
          <p:cNvPr id="3" name="TextBox 2"/>
          <p:cNvSpPr txBox="1"/>
          <p:nvPr/>
        </p:nvSpPr>
        <p:spPr>
          <a:xfrm>
            <a:off x="231732" y="1539656"/>
            <a:ext cx="8610600" cy="5262979"/>
          </a:xfrm>
          <a:prstGeom prst="rect">
            <a:avLst/>
          </a:prstGeom>
          <a:noFill/>
        </p:spPr>
        <p:txBody>
          <a:bodyPr wrap="square" rtlCol="0">
            <a:spAutoFit/>
          </a:bodyPr>
          <a:lstStyle/>
          <a:p>
            <a:r>
              <a:rPr lang="en-US" sz="1400" b="1" dirty="0" smtClean="0">
                <a:solidFill>
                  <a:schemeClr val="accent1">
                    <a:lumMod val="50000"/>
                  </a:schemeClr>
                </a:solidFill>
              </a:rPr>
              <a:t>1. Andersen</a:t>
            </a:r>
            <a:r>
              <a:rPr lang="en-US" sz="1400" b="1" dirty="0">
                <a:solidFill>
                  <a:schemeClr val="accent1">
                    <a:lumMod val="50000"/>
                  </a:schemeClr>
                </a:solidFill>
              </a:rPr>
              <a:t>, Jon A. and Hansson, Per H. (2011) At the end of the road? On differences </a:t>
            </a:r>
            <a:r>
              <a:rPr lang="en-US" sz="1400" b="1" dirty="0" smtClean="0">
                <a:solidFill>
                  <a:schemeClr val="accent1">
                    <a:lumMod val="50000"/>
                  </a:schemeClr>
                </a:solidFill>
              </a:rPr>
              <a:t>between women </a:t>
            </a:r>
            <a:r>
              <a:rPr lang="en-US" sz="1400" b="1" dirty="0">
                <a:solidFill>
                  <a:schemeClr val="accent1">
                    <a:lumMod val="50000"/>
                  </a:schemeClr>
                </a:solidFill>
              </a:rPr>
              <a:t>and men in leadership behavior. Leadership&amp; Organization Development Journal, Vol. 32(5), </a:t>
            </a:r>
            <a:r>
              <a:rPr lang="en-US" sz="1400" b="1" dirty="0" smtClean="0">
                <a:solidFill>
                  <a:schemeClr val="accent1">
                    <a:lumMod val="50000"/>
                  </a:schemeClr>
                </a:solidFill>
              </a:rPr>
              <a:t>p431-432</a:t>
            </a:r>
          </a:p>
          <a:p>
            <a:endParaRPr lang="en-US" sz="1400" b="1" dirty="0" smtClean="0">
              <a:solidFill>
                <a:schemeClr val="accent1">
                  <a:lumMod val="50000"/>
                </a:schemeClr>
              </a:solidFill>
            </a:endParaRPr>
          </a:p>
          <a:p>
            <a:r>
              <a:rPr lang="en-US" sz="1400" b="1" dirty="0" smtClean="0">
                <a:solidFill>
                  <a:schemeClr val="accent1">
                    <a:lumMod val="50000"/>
                  </a:schemeClr>
                </a:solidFill>
              </a:rPr>
              <a:t>2. </a:t>
            </a:r>
            <a:r>
              <a:rPr lang="en-US" sz="1400" b="1" dirty="0">
                <a:solidFill>
                  <a:schemeClr val="accent1">
                    <a:lumMod val="50000"/>
                  </a:schemeClr>
                </a:solidFill>
              </a:rPr>
              <a:t>Carnegie, Dale ( 2010). </a:t>
            </a:r>
            <a:r>
              <a:rPr lang="en-US" sz="1400" b="1" i="1" dirty="0">
                <a:solidFill>
                  <a:schemeClr val="accent1">
                    <a:lumMod val="50000"/>
                  </a:schemeClr>
                </a:solidFill>
              </a:rPr>
              <a:t>How to write a Leadership Development Plan. </a:t>
            </a:r>
            <a:r>
              <a:rPr lang="en-US" sz="1400" b="1" dirty="0">
                <a:solidFill>
                  <a:schemeClr val="accent1">
                    <a:lumMod val="50000"/>
                  </a:schemeClr>
                </a:solidFill>
              </a:rPr>
              <a:t>Retrieved from:  </a:t>
            </a:r>
            <a:r>
              <a:rPr lang="en-US" sz="1400" b="1" u="sng" dirty="0">
                <a:solidFill>
                  <a:schemeClr val="accent1">
                    <a:lumMod val="50000"/>
                  </a:schemeClr>
                </a:solidFill>
                <a:hlinkClick r:id="rId2"/>
              </a:rPr>
              <a:t>http://</a:t>
            </a:r>
            <a:r>
              <a:rPr lang="en-US" sz="1400" b="1" u="sng" dirty="0" smtClean="0">
                <a:solidFill>
                  <a:schemeClr val="accent1">
                    <a:lumMod val="50000"/>
                  </a:schemeClr>
                </a:solidFill>
                <a:hlinkClick r:id="rId2"/>
              </a:rPr>
              <a:t>blog.dalecarnegie.com/leadership/how-to-write-a-leadership-development-plan</a:t>
            </a:r>
            <a:endParaRPr lang="en-US" sz="1400" b="1" u="sng" dirty="0" smtClean="0">
              <a:solidFill>
                <a:schemeClr val="accent1">
                  <a:lumMod val="50000"/>
                </a:schemeClr>
              </a:solidFill>
            </a:endParaRPr>
          </a:p>
          <a:p>
            <a:endParaRPr lang="en-US" sz="1400" b="1" u="sng" dirty="0" smtClean="0">
              <a:solidFill>
                <a:schemeClr val="accent1">
                  <a:lumMod val="50000"/>
                </a:schemeClr>
              </a:solidFill>
            </a:endParaRPr>
          </a:p>
          <a:p>
            <a:r>
              <a:rPr lang="en-US" sz="1400" b="1" dirty="0" smtClean="0">
                <a:solidFill>
                  <a:schemeClr val="accent1">
                    <a:lumMod val="50000"/>
                  </a:schemeClr>
                </a:solidFill>
              </a:rPr>
              <a:t>3</a:t>
            </a:r>
            <a:r>
              <a:rPr lang="en-US" sz="1400" b="1" dirty="0">
                <a:solidFill>
                  <a:schemeClr val="accent1">
                    <a:lumMod val="50000"/>
                  </a:schemeClr>
                </a:solidFill>
              </a:rPr>
              <a:t>. EVT. ( 2010</a:t>
            </a:r>
            <a:r>
              <a:rPr lang="en-US" sz="1400" b="1" i="1" dirty="0">
                <a:solidFill>
                  <a:schemeClr val="accent1">
                    <a:lumMod val="50000"/>
                  </a:schemeClr>
                </a:solidFill>
              </a:rPr>
              <a:t>),  The 5 Qualities of an Authentic Leader</a:t>
            </a:r>
            <a:r>
              <a:rPr lang="en-US" sz="1400" b="1" dirty="0">
                <a:solidFill>
                  <a:schemeClr val="accent1">
                    <a:lumMod val="50000"/>
                  </a:schemeClr>
                </a:solidFill>
              </a:rPr>
              <a:t>. Retrieved from: </a:t>
            </a:r>
            <a:r>
              <a:rPr lang="en-US" sz="1400" b="1" u="sng" dirty="0">
                <a:solidFill>
                  <a:schemeClr val="accent1">
                    <a:lumMod val="50000"/>
                  </a:schemeClr>
                </a:solidFill>
                <a:hlinkClick r:id="rId3"/>
              </a:rPr>
              <a:t>http://</a:t>
            </a:r>
            <a:r>
              <a:rPr lang="en-US" sz="1400" b="1" u="sng" dirty="0" smtClean="0">
                <a:solidFill>
                  <a:schemeClr val="accent1">
                    <a:lumMod val="50000"/>
                  </a:schemeClr>
                </a:solidFill>
                <a:hlinkClick r:id="rId3"/>
              </a:rPr>
              <a:t>www.myevt.com/news/5-qualities-authentic-leader</a:t>
            </a:r>
            <a:endParaRPr lang="en-US" sz="1400" b="1" u="sng" dirty="0" smtClean="0">
              <a:solidFill>
                <a:schemeClr val="accent1">
                  <a:lumMod val="50000"/>
                </a:schemeClr>
              </a:solidFill>
            </a:endParaRPr>
          </a:p>
          <a:p>
            <a:endParaRPr lang="en-US" sz="1400" b="1" dirty="0">
              <a:solidFill>
                <a:schemeClr val="accent1">
                  <a:lumMod val="50000"/>
                </a:schemeClr>
              </a:solidFill>
            </a:endParaRPr>
          </a:p>
          <a:p>
            <a:r>
              <a:rPr lang="en-US" sz="1400" b="1" dirty="0">
                <a:solidFill>
                  <a:schemeClr val="accent1">
                    <a:lumMod val="50000"/>
                  </a:schemeClr>
                </a:solidFill>
              </a:rPr>
              <a:t>4</a:t>
            </a:r>
            <a:r>
              <a:rPr lang="en-US" sz="1400" b="1" dirty="0" smtClean="0">
                <a:solidFill>
                  <a:schemeClr val="accent1">
                    <a:lumMod val="50000"/>
                  </a:schemeClr>
                </a:solidFill>
              </a:rPr>
              <a:t>. </a:t>
            </a:r>
            <a:r>
              <a:rPr lang="en-US" sz="1400" b="1" dirty="0">
                <a:solidFill>
                  <a:schemeClr val="accent1">
                    <a:lumMod val="50000"/>
                  </a:schemeClr>
                </a:solidFill>
              </a:rPr>
              <a:t>Farrington, Elizabeth L. (2009) Developing Your Own Personal Brand of Leadership. Women in Higher Education, </a:t>
            </a:r>
            <a:r>
              <a:rPr lang="en-US" sz="1400" b="1" dirty="0" smtClean="0">
                <a:solidFill>
                  <a:schemeClr val="accent1">
                    <a:lumMod val="50000"/>
                  </a:schemeClr>
                </a:solidFill>
              </a:rPr>
              <a:t>18(20)p.8</a:t>
            </a:r>
          </a:p>
          <a:p>
            <a:endParaRPr lang="en-US" sz="1400" b="1" dirty="0">
              <a:solidFill>
                <a:schemeClr val="accent1">
                  <a:lumMod val="50000"/>
                </a:schemeClr>
              </a:solidFill>
            </a:endParaRPr>
          </a:p>
          <a:p>
            <a:r>
              <a:rPr lang="en-US" sz="1400" b="1" dirty="0">
                <a:solidFill>
                  <a:schemeClr val="accent1">
                    <a:lumMod val="50000"/>
                  </a:schemeClr>
                </a:solidFill>
              </a:rPr>
              <a:t>5</a:t>
            </a:r>
            <a:r>
              <a:rPr lang="en-US" sz="1400" b="1" dirty="0" smtClean="0">
                <a:solidFill>
                  <a:schemeClr val="accent1">
                    <a:lumMod val="50000"/>
                  </a:schemeClr>
                </a:solidFill>
              </a:rPr>
              <a:t>. </a:t>
            </a:r>
            <a:r>
              <a:rPr lang="en-US" sz="1400" b="1" dirty="0">
                <a:solidFill>
                  <a:schemeClr val="accent1">
                    <a:lumMod val="50000"/>
                  </a:schemeClr>
                </a:solidFill>
              </a:rPr>
              <a:t>Fernandez, S. (2008) Examining the effects of leadership behavior on employee perceptions of performance and job satisfaction. Public Performance &amp; Management Review, Vol. 32.(2) </a:t>
            </a:r>
            <a:r>
              <a:rPr lang="en-US" sz="1400" b="1" dirty="0" smtClean="0">
                <a:solidFill>
                  <a:schemeClr val="accent1">
                    <a:lumMod val="50000"/>
                  </a:schemeClr>
                </a:solidFill>
              </a:rPr>
              <a:t>pp175-205</a:t>
            </a:r>
          </a:p>
          <a:p>
            <a:endParaRPr lang="en-US" sz="1400" b="1" dirty="0" smtClean="0">
              <a:solidFill>
                <a:schemeClr val="accent1">
                  <a:lumMod val="50000"/>
                </a:schemeClr>
              </a:solidFill>
            </a:endParaRPr>
          </a:p>
          <a:p>
            <a:r>
              <a:rPr lang="en-US" sz="1400" b="1" dirty="0" smtClean="0">
                <a:solidFill>
                  <a:schemeClr val="accent1">
                    <a:lumMod val="50000"/>
                  </a:schemeClr>
                </a:solidFill>
              </a:rPr>
              <a:t>6.Galford</a:t>
            </a:r>
            <a:r>
              <a:rPr lang="en-US" sz="1400" b="1" dirty="0">
                <a:solidFill>
                  <a:schemeClr val="accent1">
                    <a:lumMod val="50000"/>
                  </a:schemeClr>
                </a:solidFill>
              </a:rPr>
              <a:t>, Robert M(2011) Leadership Legacy Assessment Test: Identifying your Instinctive Leadership Style. Retrieved from </a:t>
            </a:r>
            <a:r>
              <a:rPr lang="en-US" sz="1400" b="1" u="sng" dirty="0">
                <a:solidFill>
                  <a:schemeClr val="accent1">
                    <a:lumMod val="50000"/>
                  </a:schemeClr>
                </a:solidFill>
                <a:hlinkClick r:id="rId4"/>
              </a:rPr>
              <a:t>http://</a:t>
            </a:r>
            <a:r>
              <a:rPr lang="en-US" sz="1400" b="1" u="sng" dirty="0" smtClean="0">
                <a:solidFill>
                  <a:schemeClr val="accent1">
                    <a:lumMod val="50000"/>
                  </a:schemeClr>
                </a:solidFill>
                <a:hlinkClick r:id="rId4"/>
              </a:rPr>
              <a:t>www.yourleadershiplegacy.com/assessment.html</a:t>
            </a:r>
            <a:endParaRPr lang="en-US" sz="1400" b="1" u="sng" dirty="0" smtClean="0">
              <a:solidFill>
                <a:schemeClr val="accent1">
                  <a:lumMod val="50000"/>
                </a:schemeClr>
              </a:solidFill>
            </a:endParaRPr>
          </a:p>
          <a:p>
            <a:endParaRPr lang="en-US" sz="1400" b="1" u="sng" dirty="0" smtClean="0">
              <a:solidFill>
                <a:schemeClr val="accent1">
                  <a:lumMod val="50000"/>
                </a:schemeClr>
              </a:solidFill>
            </a:endParaRPr>
          </a:p>
          <a:p>
            <a:r>
              <a:rPr lang="en-US" sz="1400" b="1" dirty="0" smtClean="0">
                <a:solidFill>
                  <a:schemeClr val="accent1">
                    <a:lumMod val="50000"/>
                  </a:schemeClr>
                </a:solidFill>
              </a:rPr>
              <a:t>7. </a:t>
            </a:r>
            <a:r>
              <a:rPr lang="en-US" sz="1400" b="1" dirty="0">
                <a:solidFill>
                  <a:schemeClr val="accent1">
                    <a:lumMod val="50000"/>
                  </a:schemeClr>
                </a:solidFill>
              </a:rPr>
              <a:t>Gallup/Clifton Strengths Test Books, (2013) </a:t>
            </a:r>
            <a:r>
              <a:rPr lang="en-US" sz="1400" b="1" i="1" dirty="0" err="1">
                <a:solidFill>
                  <a:schemeClr val="accent1">
                    <a:lumMod val="50000"/>
                  </a:schemeClr>
                </a:solidFill>
              </a:rPr>
              <a:t>Workuno</a:t>
            </a:r>
            <a:r>
              <a:rPr lang="en-US" sz="1400" b="1" i="1" dirty="0">
                <a:solidFill>
                  <a:schemeClr val="accent1">
                    <a:lumMod val="50000"/>
                  </a:schemeClr>
                </a:solidFill>
              </a:rPr>
              <a:t> Strengths Test</a:t>
            </a:r>
            <a:r>
              <a:rPr lang="en-US" sz="1400" b="1" dirty="0">
                <a:solidFill>
                  <a:schemeClr val="accent1">
                    <a:lumMod val="50000"/>
                  </a:schemeClr>
                </a:solidFill>
              </a:rPr>
              <a:t>. Retrieved from: </a:t>
            </a:r>
            <a:r>
              <a:rPr lang="en-US" sz="1400" b="1" u="sng" dirty="0">
                <a:solidFill>
                  <a:schemeClr val="accent1">
                    <a:lumMod val="50000"/>
                  </a:schemeClr>
                </a:solidFill>
                <a:hlinkClick r:id="rId5"/>
              </a:rPr>
              <a:t>http://</a:t>
            </a:r>
            <a:r>
              <a:rPr lang="en-US" sz="1400" b="1" u="sng" dirty="0" smtClean="0">
                <a:solidFill>
                  <a:schemeClr val="accent1">
                    <a:lumMod val="50000"/>
                  </a:schemeClr>
                </a:solidFill>
                <a:hlinkClick r:id="rId5"/>
              </a:rPr>
              <a:t>freestrengthsfinder.workuno.com/1-free-strengthsfinder-test.html</a:t>
            </a:r>
            <a:endParaRPr lang="en-US" sz="1400" b="1" u="sng" dirty="0" smtClean="0">
              <a:solidFill>
                <a:schemeClr val="accent1">
                  <a:lumMod val="50000"/>
                </a:schemeClr>
              </a:solidFill>
            </a:endParaRPr>
          </a:p>
          <a:p>
            <a:endParaRPr lang="en-US" sz="1400" b="1" dirty="0">
              <a:solidFill>
                <a:schemeClr val="accent1">
                  <a:lumMod val="50000"/>
                </a:schemeClr>
              </a:solidFill>
            </a:endParaRPr>
          </a:p>
          <a:p>
            <a:endParaRPr lang="en-US" sz="1400" b="1" dirty="0">
              <a:solidFill>
                <a:schemeClr val="accent1">
                  <a:lumMod val="50000"/>
                </a:schemeClr>
              </a:solidFill>
            </a:endParaRPr>
          </a:p>
        </p:txBody>
      </p:sp>
    </p:spTree>
    <p:extLst>
      <p:ext uri="{BB962C8B-B14F-4D97-AF65-F5344CB8AC3E}">
        <p14:creationId xmlns:p14="http://schemas.microsoft.com/office/powerpoint/2010/main" val="301856175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76" y="152400"/>
            <a:ext cx="5203669" cy="584775"/>
          </a:xfrm>
          <a:prstGeom prst="rect">
            <a:avLst/>
          </a:prstGeom>
          <a:noFill/>
        </p:spPr>
        <p:txBody>
          <a:bodyPr wrap="none" rtlCol="0">
            <a:spAutoFit/>
          </a:bodyPr>
          <a:lstStyle/>
          <a:p>
            <a:r>
              <a:rPr lang="en-US" sz="3200" dirty="0" smtClean="0">
                <a:solidFill>
                  <a:schemeClr val="bg1"/>
                </a:solidFill>
              </a:rPr>
              <a:t>Introduction: Who am I ?</a:t>
            </a:r>
            <a:endParaRPr lang="en-US" sz="32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95600"/>
            <a:ext cx="2406351" cy="3886200"/>
          </a:xfrm>
          <a:prstGeom prst="rect">
            <a:avLst/>
          </a:prstGeom>
        </p:spPr>
      </p:pic>
      <p:sp>
        <p:nvSpPr>
          <p:cNvPr id="5" name="TextBox 4"/>
          <p:cNvSpPr txBox="1"/>
          <p:nvPr/>
        </p:nvSpPr>
        <p:spPr>
          <a:xfrm>
            <a:off x="617642" y="990600"/>
            <a:ext cx="3116366" cy="553998"/>
          </a:xfrm>
          <a:prstGeom prst="rect">
            <a:avLst/>
          </a:prstGeom>
          <a:noFill/>
        </p:spPr>
        <p:txBody>
          <a:bodyPr wrap="none" rtlCol="0">
            <a:spAutoFit/>
          </a:bodyPr>
          <a:lstStyle/>
          <a:p>
            <a:r>
              <a:rPr lang="en-US" sz="3000" dirty="0" smtClean="0">
                <a:solidFill>
                  <a:schemeClr val="bg1">
                    <a:lumMod val="75000"/>
                  </a:schemeClr>
                </a:solidFill>
                <a:latin typeface="Snap ITC" pitchFamily="82" charset="0"/>
              </a:rPr>
              <a:t>Entrepreneur</a:t>
            </a:r>
            <a:endParaRPr lang="en-US" sz="3000" dirty="0">
              <a:solidFill>
                <a:schemeClr val="bg1">
                  <a:lumMod val="75000"/>
                </a:schemeClr>
              </a:solidFill>
              <a:latin typeface="Snap ITC" pitchFamily="82" charset="0"/>
            </a:endParaRPr>
          </a:p>
        </p:txBody>
      </p:sp>
      <p:sp>
        <p:nvSpPr>
          <p:cNvPr id="6" name="TextBox 5"/>
          <p:cNvSpPr txBox="1"/>
          <p:nvPr/>
        </p:nvSpPr>
        <p:spPr>
          <a:xfrm>
            <a:off x="3461982" y="1858833"/>
            <a:ext cx="1596912" cy="1200329"/>
          </a:xfrm>
          <a:prstGeom prst="rect">
            <a:avLst/>
          </a:prstGeom>
          <a:noFill/>
        </p:spPr>
        <p:txBody>
          <a:bodyPr wrap="none" rtlCol="0">
            <a:spAutoFit/>
          </a:bodyPr>
          <a:lstStyle/>
          <a:p>
            <a:r>
              <a:rPr lang="en-US" sz="7200" dirty="0" smtClean="0">
                <a:solidFill>
                  <a:schemeClr val="tx1">
                    <a:lumMod val="75000"/>
                    <a:lumOff val="25000"/>
                  </a:schemeClr>
                </a:solidFill>
                <a:latin typeface="Arabic Typesetting" pitchFamily="66" charset="-78"/>
                <a:cs typeface="Arabic Typesetting" pitchFamily="66" charset="-78"/>
              </a:rPr>
              <a:t>Mom</a:t>
            </a:r>
            <a:endParaRPr lang="en-US" sz="7200" dirty="0">
              <a:solidFill>
                <a:schemeClr val="tx1">
                  <a:lumMod val="75000"/>
                  <a:lumOff val="25000"/>
                </a:schemeClr>
              </a:solidFill>
              <a:latin typeface="Arabic Typesetting" pitchFamily="66" charset="-78"/>
              <a:cs typeface="Arabic Typesetting" pitchFamily="66" charset="-78"/>
            </a:endParaRPr>
          </a:p>
        </p:txBody>
      </p:sp>
      <p:sp>
        <p:nvSpPr>
          <p:cNvPr id="7" name="TextBox 6"/>
          <p:cNvSpPr txBox="1"/>
          <p:nvPr/>
        </p:nvSpPr>
        <p:spPr>
          <a:xfrm>
            <a:off x="6934200" y="4355265"/>
            <a:ext cx="1071127" cy="553998"/>
          </a:xfrm>
          <a:prstGeom prst="rect">
            <a:avLst/>
          </a:prstGeom>
          <a:noFill/>
        </p:spPr>
        <p:txBody>
          <a:bodyPr wrap="none" rtlCol="0">
            <a:spAutoFit/>
          </a:bodyPr>
          <a:lstStyle/>
          <a:p>
            <a:r>
              <a:rPr lang="en-US" sz="3000" dirty="0" smtClean="0"/>
              <a:t>Artist</a:t>
            </a:r>
            <a:endParaRPr lang="en-US" sz="3000" dirty="0"/>
          </a:p>
        </p:txBody>
      </p:sp>
      <p:sp>
        <p:nvSpPr>
          <p:cNvPr id="8" name="TextBox 7"/>
          <p:cNvSpPr txBox="1"/>
          <p:nvPr/>
        </p:nvSpPr>
        <p:spPr>
          <a:xfrm>
            <a:off x="5943600" y="2879467"/>
            <a:ext cx="1657826" cy="707886"/>
          </a:xfrm>
          <a:prstGeom prst="rect">
            <a:avLst/>
          </a:prstGeom>
          <a:noFill/>
        </p:spPr>
        <p:txBody>
          <a:bodyPr wrap="none" rtlCol="0">
            <a:spAutoFit/>
          </a:bodyPr>
          <a:lstStyle/>
          <a:p>
            <a:r>
              <a:rPr lang="en-US" sz="4000" dirty="0" smtClean="0">
                <a:solidFill>
                  <a:schemeClr val="bg2">
                    <a:lumMod val="75000"/>
                  </a:schemeClr>
                </a:solidFill>
                <a:latin typeface="Gill Sans MT Condensed" pitchFamily="34" charset="0"/>
              </a:rPr>
              <a:t>Economist</a:t>
            </a:r>
            <a:endParaRPr lang="en-US" sz="4000" dirty="0">
              <a:solidFill>
                <a:schemeClr val="bg2">
                  <a:lumMod val="75000"/>
                </a:schemeClr>
              </a:solidFill>
              <a:latin typeface="Gill Sans MT Condensed" pitchFamily="34" charset="0"/>
            </a:endParaRPr>
          </a:p>
        </p:txBody>
      </p:sp>
      <p:sp>
        <p:nvSpPr>
          <p:cNvPr id="9" name="TextBox 8"/>
          <p:cNvSpPr txBox="1"/>
          <p:nvPr/>
        </p:nvSpPr>
        <p:spPr>
          <a:xfrm>
            <a:off x="2860181" y="3941802"/>
            <a:ext cx="5862502" cy="553998"/>
          </a:xfrm>
          <a:prstGeom prst="rect">
            <a:avLst/>
          </a:prstGeom>
          <a:noFill/>
        </p:spPr>
        <p:txBody>
          <a:bodyPr wrap="none" rtlCol="0">
            <a:spAutoFit/>
          </a:bodyPr>
          <a:lstStyle/>
          <a:p>
            <a:r>
              <a:rPr lang="en-US" sz="3000" dirty="0" smtClean="0">
                <a:solidFill>
                  <a:schemeClr val="bg1">
                    <a:lumMod val="50000"/>
                  </a:schemeClr>
                </a:solidFill>
              </a:rPr>
              <a:t>Library &amp; Information Specialist</a:t>
            </a:r>
            <a:endParaRPr lang="en-US" sz="3000" dirty="0">
              <a:solidFill>
                <a:schemeClr val="bg1">
                  <a:lumMod val="50000"/>
                </a:schemeClr>
              </a:solidFill>
            </a:endParaRPr>
          </a:p>
        </p:txBody>
      </p:sp>
      <p:sp>
        <p:nvSpPr>
          <p:cNvPr id="10" name="TextBox 9"/>
          <p:cNvSpPr txBox="1"/>
          <p:nvPr/>
        </p:nvSpPr>
        <p:spPr>
          <a:xfrm>
            <a:off x="6799859" y="2481777"/>
            <a:ext cx="2039341" cy="553998"/>
          </a:xfrm>
          <a:prstGeom prst="rect">
            <a:avLst/>
          </a:prstGeom>
          <a:noFill/>
        </p:spPr>
        <p:txBody>
          <a:bodyPr wrap="none" rtlCol="0">
            <a:spAutoFit/>
          </a:bodyPr>
          <a:lstStyle/>
          <a:p>
            <a:r>
              <a:rPr lang="en-US" sz="3000" dirty="0" smtClean="0">
                <a:solidFill>
                  <a:schemeClr val="tx1">
                    <a:lumMod val="85000"/>
                    <a:lumOff val="15000"/>
                  </a:schemeClr>
                </a:solidFill>
                <a:latin typeface="Magneto" pitchFamily="82" charset="0"/>
              </a:rPr>
              <a:t>Dreamer</a:t>
            </a:r>
            <a:endParaRPr lang="en-US" sz="3000" dirty="0">
              <a:solidFill>
                <a:schemeClr val="tx1">
                  <a:lumMod val="85000"/>
                  <a:lumOff val="15000"/>
                </a:schemeClr>
              </a:solidFill>
              <a:latin typeface="Magneto" pitchFamily="82" charset="0"/>
            </a:endParaRPr>
          </a:p>
        </p:txBody>
      </p:sp>
      <p:sp>
        <p:nvSpPr>
          <p:cNvPr id="11" name="TextBox 10"/>
          <p:cNvSpPr txBox="1"/>
          <p:nvPr/>
        </p:nvSpPr>
        <p:spPr>
          <a:xfrm>
            <a:off x="4766625" y="2512990"/>
            <a:ext cx="1836657" cy="553998"/>
          </a:xfrm>
          <a:prstGeom prst="rect">
            <a:avLst/>
          </a:prstGeom>
          <a:noFill/>
        </p:spPr>
        <p:txBody>
          <a:bodyPr wrap="none" rtlCol="0">
            <a:spAutoFit/>
          </a:bodyPr>
          <a:lstStyle/>
          <a:p>
            <a:r>
              <a:rPr lang="en-US" sz="3000" dirty="0" smtClean="0">
                <a:solidFill>
                  <a:schemeClr val="bg2">
                    <a:lumMod val="50000"/>
                  </a:schemeClr>
                </a:solidFill>
                <a:latin typeface="Forte" pitchFamily="66" charset="0"/>
              </a:rPr>
              <a:t>Innovator</a:t>
            </a:r>
            <a:endParaRPr lang="en-US" sz="3000" dirty="0">
              <a:solidFill>
                <a:schemeClr val="bg2">
                  <a:lumMod val="50000"/>
                </a:schemeClr>
              </a:solidFill>
              <a:latin typeface="Forte" pitchFamily="66" charset="0"/>
            </a:endParaRPr>
          </a:p>
        </p:txBody>
      </p:sp>
      <p:sp>
        <p:nvSpPr>
          <p:cNvPr id="12" name="TextBox 11"/>
          <p:cNvSpPr txBox="1"/>
          <p:nvPr/>
        </p:nvSpPr>
        <p:spPr>
          <a:xfrm>
            <a:off x="1193863" y="1634698"/>
            <a:ext cx="1930337" cy="553998"/>
          </a:xfrm>
          <a:prstGeom prst="rect">
            <a:avLst/>
          </a:prstGeom>
          <a:noFill/>
        </p:spPr>
        <p:txBody>
          <a:bodyPr wrap="none" rtlCol="0">
            <a:spAutoFit/>
          </a:bodyPr>
          <a:lstStyle/>
          <a:p>
            <a:r>
              <a:rPr lang="en-US" sz="3000" dirty="0" smtClean="0">
                <a:solidFill>
                  <a:schemeClr val="tx1">
                    <a:lumMod val="50000"/>
                    <a:lumOff val="50000"/>
                  </a:schemeClr>
                </a:solidFill>
                <a:latin typeface="Aharoni" pitchFamily="2" charset="-79"/>
                <a:cs typeface="Aharoni" pitchFamily="2" charset="-79"/>
              </a:rPr>
              <a:t>Visionary</a:t>
            </a:r>
            <a:endParaRPr lang="en-US" sz="3000" dirty="0">
              <a:solidFill>
                <a:schemeClr val="tx1">
                  <a:lumMod val="50000"/>
                  <a:lumOff val="50000"/>
                </a:schemeClr>
              </a:solidFill>
              <a:latin typeface="Aharoni" pitchFamily="2" charset="-79"/>
              <a:cs typeface="Aharoni" pitchFamily="2" charset="-79"/>
            </a:endParaRPr>
          </a:p>
        </p:txBody>
      </p:sp>
      <p:sp>
        <p:nvSpPr>
          <p:cNvPr id="13" name="TextBox 12"/>
          <p:cNvSpPr txBox="1"/>
          <p:nvPr/>
        </p:nvSpPr>
        <p:spPr>
          <a:xfrm>
            <a:off x="6019800" y="1745159"/>
            <a:ext cx="1988621" cy="769441"/>
          </a:xfrm>
          <a:prstGeom prst="rect">
            <a:avLst/>
          </a:prstGeom>
          <a:noFill/>
        </p:spPr>
        <p:txBody>
          <a:bodyPr wrap="none" rtlCol="0">
            <a:spAutoFit/>
          </a:bodyPr>
          <a:lstStyle/>
          <a:p>
            <a:r>
              <a:rPr lang="en-US" sz="4400" dirty="0" smtClean="0">
                <a:solidFill>
                  <a:schemeClr val="tx1">
                    <a:lumMod val="65000"/>
                    <a:lumOff val="35000"/>
                  </a:schemeClr>
                </a:solidFill>
                <a:latin typeface="ChickenScratch AOE" pitchFamily="2" charset="0"/>
              </a:rPr>
              <a:t>Organizer</a:t>
            </a:r>
            <a:endParaRPr lang="en-US" sz="4400" dirty="0">
              <a:solidFill>
                <a:schemeClr val="tx1">
                  <a:lumMod val="65000"/>
                  <a:lumOff val="35000"/>
                </a:schemeClr>
              </a:solidFill>
              <a:latin typeface="ChickenScratch AOE" pitchFamily="2" charset="0"/>
            </a:endParaRPr>
          </a:p>
        </p:txBody>
      </p:sp>
      <p:sp>
        <p:nvSpPr>
          <p:cNvPr id="14" name="TextBox 13"/>
          <p:cNvSpPr txBox="1"/>
          <p:nvPr/>
        </p:nvSpPr>
        <p:spPr>
          <a:xfrm>
            <a:off x="3985485" y="5845314"/>
            <a:ext cx="3688830" cy="707886"/>
          </a:xfrm>
          <a:prstGeom prst="rect">
            <a:avLst/>
          </a:prstGeom>
          <a:noFill/>
        </p:spPr>
        <p:txBody>
          <a:bodyPr wrap="none" rtlCol="0">
            <a:spAutoFit/>
          </a:bodyPr>
          <a:lstStyle/>
          <a:p>
            <a:r>
              <a:rPr lang="en-US" sz="4000" dirty="0" smtClean="0">
                <a:solidFill>
                  <a:schemeClr val="bg1">
                    <a:lumMod val="65000"/>
                  </a:schemeClr>
                </a:solidFill>
                <a:latin typeface="Rockwell" pitchFamily="18" charset="0"/>
              </a:rPr>
              <a:t>Communicator</a:t>
            </a:r>
            <a:endParaRPr lang="en-US" sz="4000" dirty="0">
              <a:solidFill>
                <a:schemeClr val="bg1">
                  <a:lumMod val="65000"/>
                </a:schemeClr>
              </a:solidFill>
              <a:latin typeface="Rockwell" pitchFamily="18" charset="0"/>
            </a:endParaRPr>
          </a:p>
        </p:txBody>
      </p:sp>
      <p:sp>
        <p:nvSpPr>
          <p:cNvPr id="15" name="TextBox 14"/>
          <p:cNvSpPr txBox="1"/>
          <p:nvPr/>
        </p:nvSpPr>
        <p:spPr>
          <a:xfrm>
            <a:off x="7169180" y="5313402"/>
            <a:ext cx="1441420" cy="553998"/>
          </a:xfrm>
          <a:prstGeom prst="rect">
            <a:avLst/>
          </a:prstGeom>
          <a:noFill/>
        </p:spPr>
        <p:txBody>
          <a:bodyPr wrap="none" rtlCol="0">
            <a:spAutoFit/>
          </a:bodyPr>
          <a:lstStyle/>
          <a:p>
            <a:r>
              <a:rPr lang="en-US" sz="3000" dirty="0" smtClean="0">
                <a:solidFill>
                  <a:schemeClr val="tx1">
                    <a:lumMod val="75000"/>
                    <a:lumOff val="25000"/>
                  </a:schemeClr>
                </a:solidFill>
                <a:latin typeface="Aharoni" pitchFamily="2" charset="-79"/>
                <a:cs typeface="Aharoni" pitchFamily="2" charset="-79"/>
              </a:rPr>
              <a:t>Leader</a:t>
            </a:r>
            <a:endParaRPr lang="en-US" sz="3000" dirty="0">
              <a:solidFill>
                <a:schemeClr val="tx1">
                  <a:lumMod val="75000"/>
                  <a:lumOff val="25000"/>
                </a:schemeClr>
              </a:solidFill>
              <a:latin typeface="Aharoni" pitchFamily="2" charset="-79"/>
              <a:cs typeface="Aharoni" pitchFamily="2" charset="-79"/>
            </a:endParaRPr>
          </a:p>
        </p:txBody>
      </p:sp>
      <p:sp>
        <p:nvSpPr>
          <p:cNvPr id="16" name="TextBox 15"/>
          <p:cNvSpPr txBox="1"/>
          <p:nvPr/>
        </p:nvSpPr>
        <p:spPr>
          <a:xfrm>
            <a:off x="2209800" y="2570202"/>
            <a:ext cx="2199641" cy="553998"/>
          </a:xfrm>
          <a:prstGeom prst="rect">
            <a:avLst/>
          </a:prstGeom>
          <a:noFill/>
        </p:spPr>
        <p:txBody>
          <a:bodyPr wrap="none" rtlCol="0">
            <a:spAutoFit/>
          </a:bodyPr>
          <a:lstStyle/>
          <a:p>
            <a:r>
              <a:rPr lang="en-US" sz="3000" dirty="0" smtClean="0">
                <a:solidFill>
                  <a:schemeClr val="bg1">
                    <a:lumMod val="65000"/>
                  </a:schemeClr>
                </a:solidFill>
                <a:latin typeface="Harlow Solid Italic" pitchFamily="82" charset="0"/>
              </a:rPr>
              <a:t>Team player </a:t>
            </a:r>
            <a:endParaRPr lang="en-US" sz="3000" dirty="0">
              <a:solidFill>
                <a:schemeClr val="bg1">
                  <a:lumMod val="65000"/>
                </a:schemeClr>
              </a:solidFill>
              <a:latin typeface="Harlow Solid Italic" pitchFamily="82" charset="0"/>
            </a:endParaRPr>
          </a:p>
        </p:txBody>
      </p:sp>
      <p:sp>
        <p:nvSpPr>
          <p:cNvPr id="17" name="TextBox 16"/>
          <p:cNvSpPr txBox="1"/>
          <p:nvPr/>
        </p:nvSpPr>
        <p:spPr>
          <a:xfrm>
            <a:off x="7589164" y="3408402"/>
            <a:ext cx="1463862" cy="553998"/>
          </a:xfrm>
          <a:prstGeom prst="rect">
            <a:avLst/>
          </a:prstGeom>
          <a:noFill/>
        </p:spPr>
        <p:txBody>
          <a:bodyPr wrap="none" rtlCol="0">
            <a:spAutoFit/>
          </a:bodyPr>
          <a:lstStyle/>
          <a:p>
            <a:r>
              <a:rPr lang="en-US" sz="3000" dirty="0" smtClean="0">
                <a:solidFill>
                  <a:schemeClr val="bg2">
                    <a:lumMod val="25000"/>
                  </a:schemeClr>
                </a:solidFill>
              </a:rPr>
              <a:t>Foodie</a:t>
            </a:r>
            <a:endParaRPr lang="en-US" sz="3000" dirty="0">
              <a:solidFill>
                <a:schemeClr val="bg2">
                  <a:lumMod val="25000"/>
                </a:schemeClr>
              </a:solidFill>
            </a:endParaRPr>
          </a:p>
        </p:txBody>
      </p:sp>
      <p:sp>
        <p:nvSpPr>
          <p:cNvPr id="18" name="TextBox 17"/>
          <p:cNvSpPr txBox="1"/>
          <p:nvPr/>
        </p:nvSpPr>
        <p:spPr>
          <a:xfrm>
            <a:off x="3505200" y="4627602"/>
            <a:ext cx="1648208" cy="553998"/>
          </a:xfrm>
          <a:prstGeom prst="rect">
            <a:avLst/>
          </a:prstGeom>
          <a:noFill/>
        </p:spPr>
        <p:txBody>
          <a:bodyPr wrap="none" rtlCol="0">
            <a:spAutoFit/>
          </a:bodyPr>
          <a:lstStyle/>
          <a:p>
            <a:r>
              <a:rPr lang="en-US" sz="3000" dirty="0" smtClean="0">
                <a:solidFill>
                  <a:schemeClr val="tx1">
                    <a:lumMod val="85000"/>
                    <a:lumOff val="15000"/>
                  </a:schemeClr>
                </a:solidFill>
                <a:latin typeface="Kristen ITC" pitchFamily="66" charset="0"/>
              </a:rPr>
              <a:t>Crafter</a:t>
            </a:r>
            <a:endParaRPr lang="en-US" sz="3000" dirty="0">
              <a:solidFill>
                <a:schemeClr val="tx1">
                  <a:lumMod val="85000"/>
                  <a:lumOff val="15000"/>
                </a:schemeClr>
              </a:solidFill>
              <a:latin typeface="Kristen ITC" pitchFamily="66" charset="0"/>
            </a:endParaRPr>
          </a:p>
        </p:txBody>
      </p:sp>
      <p:sp>
        <p:nvSpPr>
          <p:cNvPr id="19" name="TextBox 18"/>
          <p:cNvSpPr txBox="1"/>
          <p:nvPr/>
        </p:nvSpPr>
        <p:spPr>
          <a:xfrm>
            <a:off x="3836304" y="1378803"/>
            <a:ext cx="2335896" cy="830997"/>
          </a:xfrm>
          <a:prstGeom prst="rect">
            <a:avLst/>
          </a:prstGeom>
          <a:noFill/>
        </p:spPr>
        <p:txBody>
          <a:bodyPr wrap="none" rtlCol="0">
            <a:spAutoFit/>
          </a:bodyPr>
          <a:lstStyle/>
          <a:p>
            <a:r>
              <a:rPr lang="en-US" sz="4800" dirty="0" smtClean="0">
                <a:solidFill>
                  <a:schemeClr val="bg1">
                    <a:lumMod val="65000"/>
                  </a:schemeClr>
                </a:solidFill>
                <a:latin typeface="Kristen ITC" pitchFamily="66" charset="0"/>
              </a:rPr>
              <a:t>Reader</a:t>
            </a:r>
            <a:endParaRPr lang="en-US" sz="4800" dirty="0">
              <a:solidFill>
                <a:schemeClr val="bg1">
                  <a:lumMod val="65000"/>
                </a:schemeClr>
              </a:solidFill>
              <a:latin typeface="Kristen ITC" pitchFamily="66" charset="0"/>
            </a:endParaRPr>
          </a:p>
        </p:txBody>
      </p:sp>
      <p:sp>
        <p:nvSpPr>
          <p:cNvPr id="20" name="TextBox 19"/>
          <p:cNvSpPr txBox="1"/>
          <p:nvPr/>
        </p:nvSpPr>
        <p:spPr>
          <a:xfrm>
            <a:off x="5181600" y="4953000"/>
            <a:ext cx="1619354" cy="769441"/>
          </a:xfrm>
          <a:prstGeom prst="rect">
            <a:avLst/>
          </a:prstGeom>
          <a:noFill/>
        </p:spPr>
        <p:txBody>
          <a:bodyPr wrap="none" rtlCol="0">
            <a:spAutoFit/>
          </a:bodyPr>
          <a:lstStyle/>
          <a:p>
            <a:r>
              <a:rPr lang="en-US" sz="4400" dirty="0" smtClean="0">
                <a:solidFill>
                  <a:schemeClr val="bg1">
                    <a:lumMod val="50000"/>
                  </a:schemeClr>
                </a:solidFill>
                <a:latin typeface="Vivaldi" pitchFamily="66" charset="0"/>
              </a:rPr>
              <a:t>Writer</a:t>
            </a:r>
            <a:endParaRPr lang="en-US" sz="4400" dirty="0">
              <a:solidFill>
                <a:schemeClr val="bg1">
                  <a:lumMod val="50000"/>
                </a:schemeClr>
              </a:solidFill>
              <a:latin typeface="Vivaldi" pitchFamily="66" charset="0"/>
            </a:endParaRPr>
          </a:p>
        </p:txBody>
      </p:sp>
      <p:sp>
        <p:nvSpPr>
          <p:cNvPr id="22" name="TextBox 21"/>
          <p:cNvSpPr txBox="1"/>
          <p:nvPr/>
        </p:nvSpPr>
        <p:spPr>
          <a:xfrm>
            <a:off x="2439511" y="2089666"/>
            <a:ext cx="837089" cy="646331"/>
          </a:xfrm>
          <a:prstGeom prst="rect">
            <a:avLst/>
          </a:prstGeom>
          <a:noFill/>
        </p:spPr>
        <p:txBody>
          <a:bodyPr wrap="none" rtlCol="0">
            <a:spAutoFit/>
          </a:bodyPr>
          <a:lstStyle/>
          <a:p>
            <a:r>
              <a:rPr lang="en-US" sz="3600" dirty="0" smtClean="0">
                <a:solidFill>
                  <a:schemeClr val="bg2">
                    <a:lumMod val="25000"/>
                  </a:schemeClr>
                </a:solidFill>
                <a:latin typeface="Agency FB" pitchFamily="34" charset="0"/>
              </a:rPr>
              <a:t>Poet</a:t>
            </a:r>
            <a:endParaRPr lang="en-US" sz="3600" dirty="0">
              <a:solidFill>
                <a:schemeClr val="bg2">
                  <a:lumMod val="25000"/>
                </a:schemeClr>
              </a:solidFill>
              <a:latin typeface="Agency FB" pitchFamily="34" charset="0"/>
            </a:endParaRPr>
          </a:p>
        </p:txBody>
      </p:sp>
      <p:sp>
        <p:nvSpPr>
          <p:cNvPr id="24" name="TextBox 23"/>
          <p:cNvSpPr txBox="1"/>
          <p:nvPr/>
        </p:nvSpPr>
        <p:spPr>
          <a:xfrm>
            <a:off x="2895600" y="5313402"/>
            <a:ext cx="1871025" cy="553998"/>
          </a:xfrm>
          <a:prstGeom prst="rect">
            <a:avLst/>
          </a:prstGeom>
          <a:noFill/>
        </p:spPr>
        <p:txBody>
          <a:bodyPr wrap="none" rtlCol="0">
            <a:spAutoFit/>
          </a:bodyPr>
          <a:lstStyle/>
          <a:p>
            <a:r>
              <a:rPr lang="en-US" sz="3000" dirty="0" smtClean="0">
                <a:solidFill>
                  <a:schemeClr val="tx1">
                    <a:lumMod val="65000"/>
                    <a:lumOff val="35000"/>
                  </a:schemeClr>
                </a:solidFill>
                <a:latin typeface="Lucida Handwriting" pitchFamily="66" charset="0"/>
              </a:rPr>
              <a:t>Blogger</a:t>
            </a:r>
            <a:endParaRPr lang="en-US" sz="3000" dirty="0">
              <a:solidFill>
                <a:schemeClr val="tx1">
                  <a:lumMod val="65000"/>
                  <a:lumOff val="35000"/>
                </a:schemeClr>
              </a:solidFill>
              <a:latin typeface="Lucida Handwriting" pitchFamily="66" charset="0"/>
            </a:endParaRPr>
          </a:p>
        </p:txBody>
      </p:sp>
      <p:sp>
        <p:nvSpPr>
          <p:cNvPr id="26" name="TextBox 25"/>
          <p:cNvSpPr txBox="1"/>
          <p:nvPr/>
        </p:nvSpPr>
        <p:spPr>
          <a:xfrm>
            <a:off x="2444197" y="3179802"/>
            <a:ext cx="3108159" cy="553998"/>
          </a:xfrm>
          <a:prstGeom prst="rect">
            <a:avLst/>
          </a:prstGeom>
          <a:noFill/>
        </p:spPr>
        <p:txBody>
          <a:bodyPr wrap="none" rtlCol="0">
            <a:spAutoFit/>
          </a:bodyPr>
          <a:lstStyle/>
          <a:p>
            <a:r>
              <a:rPr lang="en-US" sz="3000" dirty="0" smtClean="0">
                <a:solidFill>
                  <a:schemeClr val="bg1">
                    <a:lumMod val="50000"/>
                  </a:schemeClr>
                </a:solidFill>
                <a:latin typeface="Snap ITC" pitchFamily="82" charset="0"/>
              </a:rPr>
              <a:t>Photographer</a:t>
            </a:r>
            <a:endParaRPr lang="en-US" sz="3000" dirty="0">
              <a:solidFill>
                <a:schemeClr val="bg1">
                  <a:lumMod val="50000"/>
                </a:schemeClr>
              </a:solidFill>
              <a:latin typeface="Snap ITC" pitchFamily="82" charset="0"/>
            </a:endParaRPr>
          </a:p>
        </p:txBody>
      </p:sp>
    </p:spTree>
    <p:extLst>
      <p:ext uri="{BB962C8B-B14F-4D97-AF65-F5344CB8AC3E}">
        <p14:creationId xmlns:p14="http://schemas.microsoft.com/office/powerpoint/2010/main" val="37532816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fltVal val="0"/>
                                          </p:val>
                                        </p:tav>
                                        <p:tav tm="100000">
                                          <p:val>
                                            <p:strVal val="#ppt_h"/>
                                          </p:val>
                                        </p:tav>
                                      </p:tavLst>
                                    </p:anim>
                                    <p:animEffect transition="in" filter="fade">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5"/>
                                        </p:tgtEl>
                                        <p:attrNameLst>
                                          <p:attrName>style.visibility</p:attrName>
                                        </p:attrNameLst>
                                      </p:cBhvr>
                                      <p:to>
                                        <p:strVal val="visible"/>
                                      </p:to>
                                    </p:set>
                                    <p:anim calcmode="lin" valueType="num">
                                      <p:cBhvr>
                                        <p:cTn id="126" dur="500" fill="hold"/>
                                        <p:tgtEl>
                                          <p:spTgt spid="5"/>
                                        </p:tgtEl>
                                        <p:attrNameLst>
                                          <p:attrName>ppt_w</p:attrName>
                                        </p:attrNameLst>
                                      </p:cBhvr>
                                      <p:tavLst>
                                        <p:tav tm="0">
                                          <p:val>
                                            <p:fltVal val="0"/>
                                          </p:val>
                                        </p:tav>
                                        <p:tav tm="100000">
                                          <p:val>
                                            <p:strVal val="#ppt_w"/>
                                          </p:val>
                                        </p:tav>
                                      </p:tavLst>
                                    </p:anim>
                                    <p:anim calcmode="lin" valueType="num">
                                      <p:cBhvr>
                                        <p:cTn id="127" dur="500" fill="hold"/>
                                        <p:tgtEl>
                                          <p:spTgt spid="5"/>
                                        </p:tgtEl>
                                        <p:attrNameLst>
                                          <p:attrName>ppt_h</p:attrName>
                                        </p:attrNameLst>
                                      </p:cBhvr>
                                      <p:tavLst>
                                        <p:tav tm="0">
                                          <p:val>
                                            <p:fltVal val="0"/>
                                          </p:val>
                                        </p:tav>
                                        <p:tav tm="100000">
                                          <p:val>
                                            <p:strVal val="#ppt_h"/>
                                          </p:val>
                                        </p:tav>
                                      </p:tavLst>
                                    </p:anim>
                                    <p:animEffect transition="in" filter="fade">
                                      <p:cBhvr>
                                        <p:cTn id="128" dur="500"/>
                                        <p:tgtEl>
                                          <p:spTgt spid="5"/>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p:cTn id="133" dur="500" fill="hold"/>
                                        <p:tgtEl>
                                          <p:spTgt spid="16"/>
                                        </p:tgtEl>
                                        <p:attrNameLst>
                                          <p:attrName>ppt_w</p:attrName>
                                        </p:attrNameLst>
                                      </p:cBhvr>
                                      <p:tavLst>
                                        <p:tav tm="0">
                                          <p:val>
                                            <p:fltVal val="0"/>
                                          </p:val>
                                        </p:tav>
                                        <p:tav tm="100000">
                                          <p:val>
                                            <p:strVal val="#ppt_w"/>
                                          </p:val>
                                        </p:tav>
                                      </p:tavLst>
                                    </p:anim>
                                    <p:anim calcmode="lin" valueType="num">
                                      <p:cBhvr>
                                        <p:cTn id="134" dur="500" fill="hold"/>
                                        <p:tgtEl>
                                          <p:spTgt spid="16"/>
                                        </p:tgtEl>
                                        <p:attrNameLst>
                                          <p:attrName>ppt_h</p:attrName>
                                        </p:attrNameLst>
                                      </p:cBhvr>
                                      <p:tavLst>
                                        <p:tav tm="0">
                                          <p:val>
                                            <p:fltVal val="0"/>
                                          </p:val>
                                        </p:tav>
                                        <p:tav tm="100000">
                                          <p:val>
                                            <p:strVal val="#ppt_h"/>
                                          </p:val>
                                        </p:tav>
                                      </p:tavLst>
                                    </p:anim>
                                    <p:animEffect transition="in" filter="fade">
                                      <p:cBhvr>
                                        <p:cTn id="1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4"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5182829" cy="584775"/>
          </a:xfrm>
          <a:prstGeom prst="rect">
            <a:avLst/>
          </a:prstGeom>
          <a:noFill/>
        </p:spPr>
        <p:txBody>
          <a:bodyPr wrap="none" rtlCol="0">
            <a:spAutoFit/>
          </a:bodyPr>
          <a:lstStyle/>
          <a:p>
            <a:r>
              <a:rPr lang="en-US" sz="3200" dirty="0" smtClean="0">
                <a:solidFill>
                  <a:schemeClr val="bg1"/>
                </a:solidFill>
              </a:rPr>
              <a:t>References Continued…</a:t>
            </a:r>
            <a:endParaRPr lang="en-US" sz="3200" dirty="0">
              <a:solidFill>
                <a:schemeClr val="bg1"/>
              </a:solidFill>
            </a:endParaRPr>
          </a:p>
        </p:txBody>
      </p:sp>
      <p:sp>
        <p:nvSpPr>
          <p:cNvPr id="3" name="TextBox 2"/>
          <p:cNvSpPr txBox="1"/>
          <p:nvPr/>
        </p:nvSpPr>
        <p:spPr>
          <a:xfrm>
            <a:off x="152400" y="1524000"/>
            <a:ext cx="8534400" cy="5047536"/>
          </a:xfrm>
          <a:prstGeom prst="rect">
            <a:avLst/>
          </a:prstGeom>
          <a:noFill/>
        </p:spPr>
        <p:txBody>
          <a:bodyPr wrap="square" rtlCol="0">
            <a:spAutoFit/>
          </a:bodyPr>
          <a:lstStyle/>
          <a:p>
            <a:r>
              <a:rPr lang="en-US" sz="1400" b="1" dirty="0" smtClean="0">
                <a:solidFill>
                  <a:schemeClr val="accent1">
                    <a:lumMod val="50000"/>
                  </a:schemeClr>
                </a:solidFill>
              </a:rPr>
              <a:t>8. Hanson, P. and Andersen J. (2006)The Swedish Principle: Leadership Style, Decision-Making Style and Motivation profile.  IEJLL 11(8)</a:t>
            </a:r>
          </a:p>
          <a:p>
            <a:endParaRPr lang="en-US" sz="1400" b="1" dirty="0">
              <a:solidFill>
                <a:schemeClr val="accent1">
                  <a:lumMod val="50000"/>
                </a:schemeClr>
              </a:solidFill>
            </a:endParaRPr>
          </a:p>
          <a:p>
            <a:r>
              <a:rPr lang="en-US" sz="1400" b="1" dirty="0" smtClean="0">
                <a:solidFill>
                  <a:schemeClr val="accent1">
                    <a:lumMod val="50000"/>
                  </a:schemeClr>
                </a:solidFill>
              </a:rPr>
              <a:t>9.  McGuire</a:t>
            </a:r>
            <a:r>
              <a:rPr lang="en-US" sz="1400" b="1" dirty="0">
                <a:solidFill>
                  <a:schemeClr val="accent1">
                    <a:lumMod val="50000"/>
                  </a:schemeClr>
                </a:solidFill>
              </a:rPr>
              <a:t>, J.  et all (2009). </a:t>
            </a:r>
            <a:r>
              <a:rPr lang="en-US" sz="1400" b="1" i="1" dirty="0">
                <a:solidFill>
                  <a:schemeClr val="accent1">
                    <a:lumMod val="50000"/>
                  </a:schemeClr>
                </a:solidFill>
              </a:rPr>
              <a:t>Transforming your organization</a:t>
            </a:r>
            <a:r>
              <a:rPr lang="en-US" sz="1400" b="1" dirty="0">
                <a:solidFill>
                  <a:schemeClr val="accent1">
                    <a:lumMod val="50000"/>
                  </a:schemeClr>
                </a:solidFill>
              </a:rPr>
              <a:t>. Retrieved from </a:t>
            </a:r>
            <a:r>
              <a:rPr lang="en-US" sz="1400" b="1" dirty="0">
                <a:solidFill>
                  <a:schemeClr val="accent1">
                    <a:lumMod val="50000"/>
                  </a:schemeClr>
                </a:solidFill>
                <a:hlinkClick r:id="rId2"/>
              </a:rPr>
              <a:t>http://</a:t>
            </a:r>
            <a:r>
              <a:rPr lang="en-US" sz="1400" b="1" dirty="0" smtClean="0">
                <a:solidFill>
                  <a:schemeClr val="accent1">
                    <a:lumMod val="50000"/>
                  </a:schemeClr>
                </a:solidFill>
                <a:hlinkClick r:id="rId2"/>
              </a:rPr>
              <a:t>www.ccl.org/leadership/pdf/solutions/TYO.pdf</a:t>
            </a:r>
            <a:endParaRPr lang="en-US" sz="1400" b="1" dirty="0" smtClean="0">
              <a:solidFill>
                <a:schemeClr val="accent1">
                  <a:lumMod val="50000"/>
                </a:schemeClr>
              </a:solidFill>
            </a:endParaRPr>
          </a:p>
          <a:p>
            <a:endParaRPr lang="en-US" sz="1400" b="1" dirty="0">
              <a:solidFill>
                <a:schemeClr val="accent1">
                  <a:lumMod val="50000"/>
                </a:schemeClr>
              </a:solidFill>
            </a:endParaRPr>
          </a:p>
          <a:p>
            <a:r>
              <a:rPr lang="en-US" sz="1400" b="1" dirty="0" smtClean="0">
                <a:solidFill>
                  <a:schemeClr val="accent1">
                    <a:lumMod val="50000"/>
                  </a:schemeClr>
                </a:solidFill>
              </a:rPr>
              <a:t>10. </a:t>
            </a:r>
            <a:r>
              <a:rPr lang="en-US" sz="1400" b="1" dirty="0">
                <a:solidFill>
                  <a:schemeClr val="accent1">
                    <a:lumMod val="50000"/>
                  </a:schemeClr>
                </a:solidFill>
              </a:rPr>
              <a:t>Mind Tools, Ltd. (2013) Leadership Styles: Choosing the Right Style for the Situation</a:t>
            </a:r>
            <a:r>
              <a:rPr lang="en-US" sz="1400" b="1" u="sng" dirty="0">
                <a:solidFill>
                  <a:schemeClr val="accent1">
                    <a:lumMod val="50000"/>
                  </a:schemeClr>
                </a:solidFill>
              </a:rPr>
              <a:t>. http://</a:t>
            </a:r>
            <a:r>
              <a:rPr lang="en-US" sz="1400" b="1" u="sng" dirty="0" smtClean="0">
                <a:solidFill>
                  <a:schemeClr val="accent1">
                    <a:lumMod val="50000"/>
                  </a:schemeClr>
                </a:solidFill>
              </a:rPr>
              <a:t>www.mindtools.com/pages/article/newLDR_84.htm</a:t>
            </a:r>
            <a:endParaRPr lang="en-US" sz="1400" b="1" dirty="0" smtClean="0">
              <a:solidFill>
                <a:schemeClr val="accent1">
                  <a:lumMod val="50000"/>
                </a:schemeClr>
              </a:solidFill>
            </a:endParaRPr>
          </a:p>
          <a:p>
            <a:endParaRPr lang="en-US" sz="1400" b="1" dirty="0">
              <a:solidFill>
                <a:schemeClr val="accent1">
                  <a:lumMod val="50000"/>
                </a:schemeClr>
              </a:solidFill>
            </a:endParaRPr>
          </a:p>
          <a:p>
            <a:r>
              <a:rPr lang="en-US" sz="1400" b="1" dirty="0" smtClean="0">
                <a:solidFill>
                  <a:schemeClr val="accent1">
                    <a:lumMod val="50000"/>
                  </a:schemeClr>
                </a:solidFill>
              </a:rPr>
              <a:t>11. </a:t>
            </a:r>
            <a:r>
              <a:rPr lang="en-US" sz="1400" b="1" dirty="0" err="1">
                <a:solidFill>
                  <a:schemeClr val="accent1">
                    <a:lumMod val="50000"/>
                  </a:schemeClr>
                </a:solidFill>
              </a:rPr>
              <a:t>Northouse</a:t>
            </a:r>
            <a:r>
              <a:rPr lang="en-US" sz="1400" b="1" dirty="0">
                <a:solidFill>
                  <a:schemeClr val="accent1">
                    <a:lumMod val="50000"/>
                  </a:schemeClr>
                </a:solidFill>
              </a:rPr>
              <a:t>, Peter G. (2012) </a:t>
            </a:r>
            <a:r>
              <a:rPr lang="en-US" sz="1400" b="1" i="1" dirty="0">
                <a:solidFill>
                  <a:schemeClr val="accent1">
                    <a:lumMod val="50000"/>
                  </a:schemeClr>
                </a:solidFill>
              </a:rPr>
              <a:t>Authentic Leadership Self-Assessment Questionnaire</a:t>
            </a:r>
            <a:r>
              <a:rPr lang="en-US" sz="1400" b="1" dirty="0">
                <a:solidFill>
                  <a:schemeClr val="accent1">
                    <a:lumMod val="50000"/>
                  </a:schemeClr>
                </a:solidFill>
              </a:rPr>
              <a:t>. Leadership: Theory and practice. Retrieved from </a:t>
            </a:r>
            <a:r>
              <a:rPr lang="en-US" sz="1400" b="1" u="sng" dirty="0">
                <a:solidFill>
                  <a:schemeClr val="accent1">
                    <a:lumMod val="50000"/>
                  </a:schemeClr>
                </a:solidFill>
                <a:hlinkClick r:id="rId3"/>
              </a:rPr>
              <a:t>http://www.sagepub.com/northouse6e/study/materials/Questionnaires/03409_11lq.pdf</a:t>
            </a:r>
            <a:endParaRPr lang="en-US" sz="1400" b="1" dirty="0">
              <a:solidFill>
                <a:schemeClr val="accent1">
                  <a:lumMod val="50000"/>
                </a:schemeClr>
              </a:solidFill>
            </a:endParaRPr>
          </a:p>
          <a:p>
            <a:endParaRPr lang="en-US" sz="1400" b="1" dirty="0">
              <a:solidFill>
                <a:schemeClr val="accent1">
                  <a:lumMod val="50000"/>
                </a:schemeClr>
              </a:solidFill>
            </a:endParaRPr>
          </a:p>
          <a:p>
            <a:r>
              <a:rPr lang="en-US" sz="1400" b="1" dirty="0" smtClean="0">
                <a:solidFill>
                  <a:schemeClr val="accent1">
                    <a:lumMod val="50000"/>
                  </a:schemeClr>
                </a:solidFill>
              </a:rPr>
              <a:t>12. </a:t>
            </a:r>
            <a:r>
              <a:rPr lang="en-US" sz="1400" b="1" dirty="0" err="1">
                <a:solidFill>
                  <a:schemeClr val="accent1">
                    <a:lumMod val="50000"/>
                  </a:schemeClr>
                </a:solidFill>
              </a:rPr>
              <a:t>Pashmore</a:t>
            </a:r>
            <a:r>
              <a:rPr lang="en-US" sz="1400" b="1" dirty="0">
                <a:solidFill>
                  <a:schemeClr val="accent1">
                    <a:lumMod val="50000"/>
                  </a:schemeClr>
                </a:solidFill>
              </a:rPr>
              <a:t>, W. (2009) Developing a Leadership Strategy, Retrieved from </a:t>
            </a:r>
            <a:r>
              <a:rPr lang="en-US" sz="1400" b="1" u="sng" dirty="0">
                <a:solidFill>
                  <a:schemeClr val="accent1">
                    <a:lumMod val="50000"/>
                  </a:schemeClr>
                </a:solidFill>
                <a:hlinkClick r:id="rId4"/>
              </a:rPr>
              <a:t>http://www.ccl.org/leadership/pdf/research/LeadershipStrategy.pdf</a:t>
            </a:r>
            <a:endParaRPr lang="en-US" sz="1400" b="1" dirty="0">
              <a:solidFill>
                <a:schemeClr val="accent1">
                  <a:lumMod val="50000"/>
                </a:schemeClr>
              </a:solidFill>
            </a:endParaRPr>
          </a:p>
          <a:p>
            <a:endParaRPr lang="en-US" sz="1400" b="1" dirty="0">
              <a:solidFill>
                <a:schemeClr val="accent1">
                  <a:lumMod val="50000"/>
                </a:schemeClr>
              </a:solidFill>
            </a:endParaRPr>
          </a:p>
          <a:p>
            <a:r>
              <a:rPr lang="en-US" sz="1400" b="1" dirty="0" smtClean="0">
                <a:solidFill>
                  <a:schemeClr val="accent1">
                    <a:lumMod val="50000"/>
                  </a:schemeClr>
                </a:solidFill>
              </a:rPr>
              <a:t>13. </a:t>
            </a:r>
            <a:r>
              <a:rPr lang="en-US" sz="1400" b="1" dirty="0">
                <a:solidFill>
                  <a:schemeClr val="accent1">
                    <a:lumMod val="50000"/>
                  </a:schemeClr>
                </a:solidFill>
              </a:rPr>
              <a:t>Reilly, Anne H. and </a:t>
            </a:r>
            <a:r>
              <a:rPr lang="en-US" sz="1400" b="1" dirty="0" err="1">
                <a:solidFill>
                  <a:schemeClr val="accent1">
                    <a:lumMod val="50000"/>
                  </a:schemeClr>
                </a:solidFill>
              </a:rPr>
              <a:t>Ehlinger</a:t>
            </a:r>
            <a:r>
              <a:rPr lang="en-US" sz="1400" b="1" dirty="0">
                <a:solidFill>
                  <a:schemeClr val="accent1">
                    <a:lumMod val="50000"/>
                  </a:schemeClr>
                </a:solidFill>
              </a:rPr>
              <a:t>, Sara(2007) Choosing a Values-Based Leader: An Experiential Exercise. Journal of Management Education. Vol. 31, p. </a:t>
            </a:r>
            <a:r>
              <a:rPr lang="en-US" sz="1400" b="1" dirty="0" smtClean="0">
                <a:solidFill>
                  <a:schemeClr val="accent1">
                    <a:lumMod val="50000"/>
                  </a:schemeClr>
                </a:solidFill>
              </a:rPr>
              <a:t>245-262</a:t>
            </a:r>
          </a:p>
          <a:p>
            <a:endParaRPr lang="en-US" sz="1400" b="1" dirty="0">
              <a:solidFill>
                <a:schemeClr val="accent1">
                  <a:lumMod val="50000"/>
                </a:schemeClr>
              </a:solidFill>
            </a:endParaRPr>
          </a:p>
          <a:p>
            <a:r>
              <a:rPr lang="en-US" sz="1400" b="1" dirty="0" smtClean="0">
                <a:solidFill>
                  <a:schemeClr val="accent1">
                    <a:lumMod val="50000"/>
                  </a:schemeClr>
                </a:solidFill>
              </a:rPr>
              <a:t>14: </a:t>
            </a:r>
            <a:r>
              <a:rPr lang="en-US" sz="1400" b="1" i="1" dirty="0" err="1">
                <a:solidFill>
                  <a:schemeClr val="accent1">
                    <a:lumMod val="50000"/>
                  </a:schemeClr>
                </a:solidFill>
              </a:rPr>
              <a:t>Scouller</a:t>
            </a:r>
            <a:r>
              <a:rPr lang="en-US" sz="1400" b="1" i="1" dirty="0">
                <a:solidFill>
                  <a:schemeClr val="accent1">
                    <a:lumMod val="50000"/>
                  </a:schemeClr>
                </a:solidFill>
              </a:rPr>
              <a:t>, J. (2011). The Three Levels of Leadership: How to Develop Your Leadership Presence, Knowhow and Skill. </a:t>
            </a:r>
            <a:r>
              <a:rPr lang="en-US" sz="1400" b="1" i="1" dirty="0" err="1">
                <a:solidFill>
                  <a:schemeClr val="accent1">
                    <a:lumMod val="50000"/>
                  </a:schemeClr>
                </a:solidFill>
              </a:rPr>
              <a:t>Cirencester</a:t>
            </a:r>
            <a:r>
              <a:rPr lang="en-US" sz="1400" b="1" i="1" dirty="0">
                <a:solidFill>
                  <a:schemeClr val="accent1">
                    <a:lumMod val="50000"/>
                  </a:schemeClr>
                </a:solidFill>
              </a:rPr>
              <a:t>: Management </a:t>
            </a:r>
            <a:r>
              <a:rPr lang="en-US" sz="1400" b="1" i="1" dirty="0" smtClean="0">
                <a:solidFill>
                  <a:schemeClr val="accent1">
                    <a:lumMod val="50000"/>
                  </a:schemeClr>
                </a:solidFill>
              </a:rPr>
              <a:t>Books</a:t>
            </a:r>
          </a:p>
          <a:p>
            <a:endParaRPr lang="en-US" sz="1400" b="1" dirty="0">
              <a:solidFill>
                <a:schemeClr val="accent1">
                  <a:lumMod val="50000"/>
                </a:schemeClr>
              </a:solidFill>
            </a:endParaRPr>
          </a:p>
          <a:p>
            <a:r>
              <a:rPr lang="en-US" sz="1400" b="1" dirty="0" smtClean="0">
                <a:solidFill>
                  <a:schemeClr val="accent1">
                    <a:lumMod val="50000"/>
                  </a:schemeClr>
                </a:solidFill>
              </a:rPr>
              <a:t>15. </a:t>
            </a:r>
            <a:r>
              <a:rPr lang="en-US" sz="1400" b="1" dirty="0" err="1">
                <a:solidFill>
                  <a:schemeClr val="accent1">
                    <a:lumMod val="50000"/>
                  </a:schemeClr>
                </a:solidFill>
              </a:rPr>
              <a:t>Sprenger</a:t>
            </a:r>
            <a:r>
              <a:rPr lang="en-US" sz="1400" b="1" dirty="0">
                <a:solidFill>
                  <a:schemeClr val="accent1">
                    <a:lumMod val="50000"/>
                  </a:schemeClr>
                </a:solidFill>
              </a:rPr>
              <a:t>, Marilee B </a:t>
            </a:r>
            <a:r>
              <a:rPr lang="en-US" sz="1400" b="1" dirty="0" smtClean="0">
                <a:solidFill>
                  <a:schemeClr val="accent1">
                    <a:lumMod val="50000"/>
                  </a:schemeClr>
                </a:solidFill>
              </a:rPr>
              <a:t>( 2009) </a:t>
            </a:r>
            <a:r>
              <a:rPr lang="en-US" sz="1400" b="1" dirty="0">
                <a:solidFill>
                  <a:schemeClr val="accent1">
                    <a:lumMod val="50000"/>
                  </a:schemeClr>
                </a:solidFill>
              </a:rPr>
              <a:t>How to Assess Your Leadership Style. </a:t>
            </a:r>
            <a:r>
              <a:rPr lang="en-US" sz="1400" b="1" dirty="0" smtClean="0">
                <a:solidFill>
                  <a:schemeClr val="accent1">
                    <a:lumMod val="50000"/>
                  </a:schemeClr>
                </a:solidFill>
              </a:rPr>
              <a:t>PDF file in readings</a:t>
            </a:r>
            <a:endParaRPr lang="en-US" sz="1400" b="1" i="1" u="sng" dirty="0" smtClean="0">
              <a:solidFill>
                <a:schemeClr val="accent1">
                  <a:lumMod val="50000"/>
                </a:schemeClr>
              </a:solidFill>
            </a:endParaRPr>
          </a:p>
        </p:txBody>
      </p:sp>
    </p:spTree>
    <p:extLst>
      <p:ext uri="{BB962C8B-B14F-4D97-AF65-F5344CB8AC3E}">
        <p14:creationId xmlns:p14="http://schemas.microsoft.com/office/powerpoint/2010/main" val="1101367677"/>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5182829" cy="584775"/>
          </a:xfrm>
          <a:prstGeom prst="rect">
            <a:avLst/>
          </a:prstGeom>
          <a:noFill/>
        </p:spPr>
        <p:txBody>
          <a:bodyPr wrap="none" rtlCol="0">
            <a:spAutoFit/>
          </a:bodyPr>
          <a:lstStyle/>
          <a:p>
            <a:r>
              <a:rPr lang="en-US" sz="3200" dirty="0" smtClean="0">
                <a:solidFill>
                  <a:schemeClr val="bg1"/>
                </a:solidFill>
              </a:rPr>
              <a:t>References Continued…</a:t>
            </a:r>
            <a:endParaRPr lang="en-US" sz="3200" dirty="0">
              <a:solidFill>
                <a:schemeClr val="bg1"/>
              </a:solidFill>
            </a:endParaRPr>
          </a:p>
        </p:txBody>
      </p:sp>
      <p:sp>
        <p:nvSpPr>
          <p:cNvPr id="3" name="TextBox 2"/>
          <p:cNvSpPr txBox="1"/>
          <p:nvPr/>
        </p:nvSpPr>
        <p:spPr>
          <a:xfrm>
            <a:off x="152400" y="1524000"/>
            <a:ext cx="8534400" cy="3323987"/>
          </a:xfrm>
          <a:prstGeom prst="rect">
            <a:avLst/>
          </a:prstGeom>
          <a:noFill/>
        </p:spPr>
        <p:txBody>
          <a:bodyPr wrap="square" rtlCol="0">
            <a:spAutoFit/>
          </a:bodyPr>
          <a:lstStyle/>
          <a:p>
            <a:endParaRPr lang="en-US" sz="1400" b="1" dirty="0">
              <a:solidFill>
                <a:schemeClr val="accent1">
                  <a:lumMod val="50000"/>
                </a:schemeClr>
              </a:solidFill>
            </a:endParaRPr>
          </a:p>
          <a:p>
            <a:r>
              <a:rPr lang="en-US" sz="1400" b="1" dirty="0" smtClean="0">
                <a:solidFill>
                  <a:schemeClr val="accent1">
                    <a:lumMod val="50000"/>
                  </a:schemeClr>
                </a:solidFill>
              </a:rPr>
              <a:t>16.</a:t>
            </a:r>
            <a:r>
              <a:rPr lang="en-US" sz="1400" b="1" i="1" dirty="0" smtClean="0">
                <a:solidFill>
                  <a:schemeClr val="accent1">
                    <a:lumMod val="50000"/>
                  </a:schemeClr>
                </a:solidFill>
              </a:rPr>
              <a:t>Unknown </a:t>
            </a:r>
            <a:r>
              <a:rPr lang="en-US" sz="1400" b="1" i="1" dirty="0">
                <a:solidFill>
                  <a:schemeClr val="accent1">
                    <a:lumMod val="50000"/>
                  </a:schemeClr>
                </a:solidFill>
              </a:rPr>
              <a:t>(2008) Seven Characteristics of an Authentic Leader. </a:t>
            </a:r>
            <a:r>
              <a:rPr lang="en-US" sz="1400" b="1" dirty="0">
                <a:solidFill>
                  <a:schemeClr val="accent1">
                    <a:lumMod val="50000"/>
                  </a:schemeClr>
                </a:solidFill>
              </a:rPr>
              <a:t>Retrieved from</a:t>
            </a:r>
            <a:r>
              <a:rPr lang="en-US" sz="1400" b="1" i="1" dirty="0">
                <a:solidFill>
                  <a:schemeClr val="accent1">
                    <a:lumMod val="50000"/>
                  </a:schemeClr>
                </a:solidFill>
              </a:rPr>
              <a:t>: </a:t>
            </a:r>
            <a:r>
              <a:rPr lang="en-US" sz="1400" b="1" i="1" u="sng" dirty="0">
                <a:solidFill>
                  <a:schemeClr val="accent1">
                    <a:lumMod val="50000"/>
                  </a:schemeClr>
                </a:solidFill>
                <a:hlinkClick r:id="rId2"/>
              </a:rPr>
              <a:t>http://www.brioleadership.com/seven-characteristics-of-an-authentic-leader</a:t>
            </a:r>
            <a:endParaRPr lang="en-US" sz="1400" b="1" dirty="0" smtClean="0">
              <a:solidFill>
                <a:schemeClr val="accent1">
                  <a:lumMod val="50000"/>
                </a:schemeClr>
              </a:solidFill>
            </a:endParaRPr>
          </a:p>
          <a:p>
            <a:pPr lvl="0" fontAlgn="base"/>
            <a:endParaRPr lang="en-US" sz="1400" b="1" dirty="0">
              <a:solidFill>
                <a:schemeClr val="accent1">
                  <a:lumMod val="50000"/>
                </a:schemeClr>
              </a:solidFill>
            </a:endParaRPr>
          </a:p>
          <a:p>
            <a:pPr lvl="0" fontAlgn="base"/>
            <a:endParaRPr lang="en-US" sz="1400" b="1" dirty="0" smtClean="0">
              <a:solidFill>
                <a:schemeClr val="accent1">
                  <a:lumMod val="50000"/>
                </a:schemeClr>
              </a:solidFill>
            </a:endParaRPr>
          </a:p>
          <a:p>
            <a:pPr lvl="0" fontAlgn="base"/>
            <a:r>
              <a:rPr lang="en-US" sz="1400" b="1" dirty="0" smtClean="0">
                <a:solidFill>
                  <a:schemeClr val="accent1">
                    <a:lumMod val="50000"/>
                  </a:schemeClr>
                </a:solidFill>
              </a:rPr>
              <a:t>17. </a:t>
            </a:r>
            <a:r>
              <a:rPr lang="en-US" sz="1400" b="1" dirty="0" err="1">
                <a:solidFill>
                  <a:schemeClr val="accent1">
                    <a:lumMod val="50000"/>
                  </a:schemeClr>
                </a:solidFill>
              </a:rPr>
              <a:t>Walumbwa</a:t>
            </a:r>
            <a:r>
              <a:rPr lang="en-US" sz="1400" b="1" dirty="0">
                <a:solidFill>
                  <a:schemeClr val="accent1">
                    <a:lumMod val="50000"/>
                  </a:schemeClr>
                </a:solidFill>
              </a:rPr>
              <a:t>, F, </a:t>
            </a:r>
            <a:r>
              <a:rPr lang="en-US" sz="1400" b="1" dirty="0" err="1">
                <a:solidFill>
                  <a:schemeClr val="accent1">
                    <a:lumMod val="50000"/>
                  </a:schemeClr>
                </a:solidFill>
              </a:rPr>
              <a:t>Avolio</a:t>
            </a:r>
            <a:r>
              <a:rPr lang="en-US" sz="1400" b="1" dirty="0">
                <a:solidFill>
                  <a:schemeClr val="accent1">
                    <a:lumMod val="50000"/>
                  </a:schemeClr>
                </a:solidFill>
              </a:rPr>
              <a:t>, B. , Gardner, W., </a:t>
            </a:r>
            <a:r>
              <a:rPr lang="en-US" sz="1400" b="1" dirty="0" err="1">
                <a:solidFill>
                  <a:schemeClr val="accent1">
                    <a:lumMod val="50000"/>
                  </a:schemeClr>
                </a:solidFill>
              </a:rPr>
              <a:t>Wernsing</a:t>
            </a:r>
            <a:r>
              <a:rPr lang="en-US" sz="1400" b="1" dirty="0">
                <a:solidFill>
                  <a:schemeClr val="accent1">
                    <a:lumMod val="50000"/>
                  </a:schemeClr>
                </a:solidFill>
              </a:rPr>
              <a:t>, T and Peterson, S.(2008) </a:t>
            </a:r>
          </a:p>
          <a:p>
            <a:r>
              <a:rPr lang="en-US" sz="1400" b="1" i="1" dirty="0">
                <a:solidFill>
                  <a:schemeClr val="accent1">
                    <a:lumMod val="50000"/>
                  </a:schemeClr>
                </a:solidFill>
              </a:rPr>
              <a:t>Authentic Leadership: Development and Validation of a Theory-Based Measure</a:t>
            </a:r>
            <a:r>
              <a:rPr lang="en-US" sz="1400" b="1" dirty="0">
                <a:solidFill>
                  <a:schemeClr val="accent1">
                    <a:lumMod val="50000"/>
                  </a:schemeClr>
                </a:solidFill>
              </a:rPr>
              <a:t>. Journal of Management vol. 34 (89) pp.126, </a:t>
            </a:r>
            <a:r>
              <a:rPr lang="en-US" sz="1400" b="1" u="sng" dirty="0">
                <a:solidFill>
                  <a:schemeClr val="accent1">
                    <a:lumMod val="50000"/>
                  </a:schemeClr>
                </a:solidFill>
                <a:hlinkClick r:id="rId3"/>
              </a:rPr>
              <a:t>http://</a:t>
            </a:r>
            <a:r>
              <a:rPr lang="en-US" sz="1400" b="1" u="sng" dirty="0" smtClean="0">
                <a:solidFill>
                  <a:schemeClr val="accent1">
                    <a:lumMod val="50000"/>
                  </a:schemeClr>
                </a:solidFill>
                <a:hlinkClick r:id="rId3"/>
              </a:rPr>
              <a:t>jom.sagepub.com/content/34/1/89.full.pdf</a:t>
            </a:r>
            <a:endParaRPr lang="en-US" sz="1400" b="1" u="sng" dirty="0" smtClean="0">
              <a:solidFill>
                <a:schemeClr val="accent1">
                  <a:lumMod val="50000"/>
                </a:schemeClr>
              </a:solidFill>
            </a:endParaRPr>
          </a:p>
          <a:p>
            <a:endParaRPr lang="en-US" sz="1400" b="1" u="sng" dirty="0" smtClean="0">
              <a:solidFill>
                <a:schemeClr val="accent1">
                  <a:lumMod val="50000"/>
                </a:schemeClr>
              </a:solidFill>
            </a:endParaRPr>
          </a:p>
          <a:p>
            <a:r>
              <a:rPr lang="en-US" sz="1400" b="1" dirty="0" smtClean="0">
                <a:solidFill>
                  <a:schemeClr val="accent1">
                    <a:lumMod val="50000"/>
                  </a:schemeClr>
                </a:solidFill>
              </a:rPr>
              <a:t>18. Yup, J. Ernst, C and Campbell, M. (2009) Boundary Spanning Leadership. Center for Creative leadership. Organizational Leadership White Paper Series</a:t>
            </a:r>
          </a:p>
          <a:p>
            <a:endParaRPr lang="en-US" sz="1400" b="1" dirty="0">
              <a:solidFill>
                <a:schemeClr val="accent1">
                  <a:lumMod val="50000"/>
                </a:schemeClr>
              </a:solidFill>
            </a:endParaRPr>
          </a:p>
          <a:p>
            <a:r>
              <a:rPr lang="en-US" sz="1400" b="1" i="1" dirty="0">
                <a:solidFill>
                  <a:schemeClr val="accent1">
                    <a:lumMod val="50000"/>
                  </a:schemeClr>
                </a:solidFill>
              </a:rPr>
              <a:t> </a:t>
            </a:r>
            <a:endParaRPr lang="en-US" sz="1400" b="1" dirty="0">
              <a:solidFill>
                <a:schemeClr val="accent1">
                  <a:lumMod val="50000"/>
                </a:schemeClr>
              </a:solidFill>
            </a:endParaRPr>
          </a:p>
          <a:p>
            <a:endParaRPr lang="en-US" sz="1400" b="1" dirty="0">
              <a:solidFill>
                <a:schemeClr val="accent1">
                  <a:lumMod val="50000"/>
                </a:schemeClr>
              </a:solidFill>
            </a:endParaRPr>
          </a:p>
          <a:p>
            <a:endParaRPr lang="en-US" sz="1400" b="1" i="1" u="sng" dirty="0" smtClean="0">
              <a:solidFill>
                <a:schemeClr val="accent1">
                  <a:lumMod val="50000"/>
                </a:schemeClr>
              </a:solidFill>
            </a:endParaRPr>
          </a:p>
        </p:txBody>
      </p:sp>
    </p:spTree>
    <p:extLst>
      <p:ext uri="{BB962C8B-B14F-4D97-AF65-F5344CB8AC3E}">
        <p14:creationId xmlns:p14="http://schemas.microsoft.com/office/powerpoint/2010/main" val="3394308919"/>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162" y="152400"/>
            <a:ext cx="4692310" cy="861774"/>
          </a:xfrm>
          <a:prstGeom prst="rect">
            <a:avLst/>
          </a:prstGeom>
          <a:noFill/>
        </p:spPr>
        <p:txBody>
          <a:bodyPr wrap="none" rtlCol="0">
            <a:spAutoFit/>
          </a:bodyPr>
          <a:lstStyle/>
          <a:p>
            <a:r>
              <a:rPr lang="en-US" sz="3200" dirty="0" smtClean="0">
                <a:solidFill>
                  <a:schemeClr val="bg1"/>
                </a:solidFill>
              </a:rPr>
              <a:t>Leadership Experience</a:t>
            </a:r>
          </a:p>
          <a:p>
            <a:endParaRPr lang="en-US" dirty="0">
              <a:solidFill>
                <a:schemeClr val="bg1"/>
              </a:solidFill>
            </a:endParaRPr>
          </a:p>
        </p:txBody>
      </p:sp>
      <p:sp>
        <p:nvSpPr>
          <p:cNvPr id="2" name="TextBox 1"/>
          <p:cNvSpPr txBox="1"/>
          <p:nvPr/>
        </p:nvSpPr>
        <p:spPr>
          <a:xfrm>
            <a:off x="457200" y="1676400"/>
            <a:ext cx="8458200" cy="1015663"/>
          </a:xfrm>
          <a:prstGeom prst="rect">
            <a:avLst/>
          </a:prstGeom>
          <a:noFill/>
        </p:spPr>
        <p:txBody>
          <a:bodyPr wrap="square" rtlCol="0">
            <a:spAutoFit/>
          </a:bodyPr>
          <a:lstStyle/>
          <a:p>
            <a:pPr marL="285750" indent="-285750">
              <a:buFont typeface="Arial" pitchFamily="34" charset="0"/>
              <a:buChar char="•"/>
            </a:pPr>
            <a:r>
              <a:rPr lang="en-US" sz="3000" dirty="0" smtClean="0"/>
              <a:t> Corporate Software Trainer of a team of 250 people in India</a:t>
            </a:r>
            <a:endParaRPr lang="en-US" sz="3000" dirty="0"/>
          </a:p>
        </p:txBody>
      </p:sp>
      <p:sp>
        <p:nvSpPr>
          <p:cNvPr id="5" name="TextBox 4"/>
          <p:cNvSpPr txBox="1"/>
          <p:nvPr/>
        </p:nvSpPr>
        <p:spPr>
          <a:xfrm>
            <a:off x="457200" y="4394537"/>
            <a:ext cx="8305800" cy="1015663"/>
          </a:xfrm>
          <a:prstGeom prst="rect">
            <a:avLst/>
          </a:prstGeom>
          <a:noFill/>
        </p:spPr>
        <p:txBody>
          <a:bodyPr wrap="square" rtlCol="0">
            <a:spAutoFit/>
          </a:bodyPr>
          <a:lstStyle/>
          <a:p>
            <a:pPr marL="285750" indent="-285750">
              <a:buFont typeface="Arial" pitchFamily="34" charset="0"/>
              <a:buChar char="•"/>
            </a:pPr>
            <a:r>
              <a:rPr lang="en-US" sz="3000" dirty="0" smtClean="0"/>
              <a:t>Leader in organizing team projects for Student Science Session  </a:t>
            </a:r>
            <a:endParaRPr lang="en-US" sz="3000" dirty="0"/>
          </a:p>
        </p:txBody>
      </p:sp>
      <p:sp>
        <p:nvSpPr>
          <p:cNvPr id="6" name="TextBox 5"/>
          <p:cNvSpPr txBox="1"/>
          <p:nvPr/>
        </p:nvSpPr>
        <p:spPr>
          <a:xfrm>
            <a:off x="457200" y="2722602"/>
            <a:ext cx="8305800" cy="553998"/>
          </a:xfrm>
          <a:prstGeom prst="rect">
            <a:avLst/>
          </a:prstGeom>
          <a:noFill/>
        </p:spPr>
        <p:txBody>
          <a:bodyPr wrap="square" rtlCol="0">
            <a:spAutoFit/>
          </a:bodyPr>
          <a:lstStyle/>
          <a:p>
            <a:pPr marL="285750" indent="-285750">
              <a:buFont typeface="Arial" pitchFamily="34" charset="0"/>
              <a:buChar char="•"/>
            </a:pPr>
            <a:r>
              <a:rPr lang="en-US" sz="3000" dirty="0" smtClean="0"/>
              <a:t>Student Body Representative in college</a:t>
            </a:r>
            <a:endParaRPr lang="en-US" sz="3000" dirty="0"/>
          </a:p>
        </p:txBody>
      </p:sp>
      <p:sp>
        <p:nvSpPr>
          <p:cNvPr id="7" name="TextBox 6"/>
          <p:cNvSpPr txBox="1"/>
          <p:nvPr/>
        </p:nvSpPr>
        <p:spPr>
          <a:xfrm>
            <a:off x="457200" y="3376994"/>
            <a:ext cx="8305800" cy="1042606"/>
          </a:xfrm>
          <a:prstGeom prst="rect">
            <a:avLst/>
          </a:prstGeom>
          <a:noFill/>
        </p:spPr>
        <p:txBody>
          <a:bodyPr wrap="square" rtlCol="0">
            <a:spAutoFit/>
          </a:bodyPr>
          <a:lstStyle/>
          <a:p>
            <a:pPr marL="285750" indent="-285750">
              <a:buFont typeface="Arial" pitchFamily="34" charset="0"/>
              <a:buChar char="•"/>
            </a:pPr>
            <a:r>
              <a:rPr lang="en-US" sz="3000" dirty="0" smtClean="0"/>
              <a:t>1000 Book Club Organizer for a local school  </a:t>
            </a:r>
            <a:endParaRPr lang="en-US" sz="3000" dirty="0"/>
          </a:p>
        </p:txBody>
      </p:sp>
    </p:spTree>
    <p:extLst>
      <p:ext uri="{BB962C8B-B14F-4D97-AF65-F5344CB8AC3E}">
        <p14:creationId xmlns:p14="http://schemas.microsoft.com/office/powerpoint/2010/main" val="25965543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162" y="152400"/>
            <a:ext cx="8180445" cy="861774"/>
          </a:xfrm>
          <a:prstGeom prst="rect">
            <a:avLst/>
          </a:prstGeom>
          <a:noFill/>
        </p:spPr>
        <p:txBody>
          <a:bodyPr wrap="none" rtlCol="0">
            <a:spAutoFit/>
          </a:bodyPr>
          <a:lstStyle/>
          <a:p>
            <a:pPr algn="ctr"/>
            <a:r>
              <a:rPr lang="en-US" sz="3200" dirty="0" smtClean="0">
                <a:solidFill>
                  <a:schemeClr val="bg1"/>
                </a:solidFill>
              </a:rPr>
              <a:t>My Leadership Experience is based on…</a:t>
            </a:r>
          </a:p>
          <a:p>
            <a:endParaRPr lang="en-US" dirty="0">
              <a:solidFill>
                <a:schemeClr val="bg1"/>
              </a:solidFill>
            </a:endParaRPr>
          </a:p>
        </p:txBody>
      </p:sp>
      <p:sp>
        <p:nvSpPr>
          <p:cNvPr id="2" name="TextBox 1"/>
          <p:cNvSpPr txBox="1"/>
          <p:nvPr/>
        </p:nvSpPr>
        <p:spPr>
          <a:xfrm>
            <a:off x="256162" y="1371600"/>
            <a:ext cx="8887838" cy="4893647"/>
          </a:xfrm>
          <a:prstGeom prst="rect">
            <a:avLst/>
          </a:prstGeom>
          <a:noFill/>
        </p:spPr>
        <p:txBody>
          <a:bodyPr wrap="square" rtlCol="0">
            <a:spAutoFit/>
          </a:bodyPr>
          <a:lstStyle/>
          <a:p>
            <a:pPr algn="ctr"/>
            <a:r>
              <a:rPr lang="en-US" sz="3000" dirty="0" smtClean="0"/>
              <a:t>…a Boundary Spanning Leadership experience (Yup, 2009):</a:t>
            </a:r>
          </a:p>
          <a:p>
            <a:pPr marL="457200" indent="-457200">
              <a:buFont typeface="Arial" pitchFamily="34" charset="0"/>
              <a:buChar char="•"/>
            </a:pPr>
            <a:r>
              <a:rPr lang="en-US" sz="2800" dirty="0" smtClean="0"/>
              <a:t>Involving communication across organizational hierarchy;</a:t>
            </a:r>
          </a:p>
          <a:p>
            <a:pPr marL="457200" indent="-457200">
              <a:buFont typeface="Arial" pitchFamily="34" charset="0"/>
              <a:buChar char="•"/>
            </a:pPr>
            <a:r>
              <a:rPr lang="en-US" sz="2800" dirty="0" smtClean="0"/>
              <a:t>Accommodating different functions and experience;</a:t>
            </a:r>
          </a:p>
          <a:p>
            <a:pPr marL="457200" indent="-457200">
              <a:buFont typeface="Arial" pitchFamily="34" charset="0"/>
              <a:buChar char="•"/>
            </a:pPr>
            <a:r>
              <a:rPr lang="en-US" sz="2800" dirty="0" smtClean="0"/>
              <a:t>Developing communication channels with the company’s international and local partners;</a:t>
            </a:r>
          </a:p>
          <a:p>
            <a:pPr marL="457200" indent="-457200">
              <a:buFont typeface="Arial" pitchFamily="34" charset="0"/>
              <a:buChar char="•"/>
            </a:pPr>
            <a:r>
              <a:rPr lang="en-US" sz="2800" dirty="0" smtClean="0"/>
              <a:t>Working with diverse groups in ethnicity, gender and nationality;</a:t>
            </a:r>
          </a:p>
          <a:p>
            <a:pPr marL="457200" indent="-457200">
              <a:buFont typeface="Arial" pitchFamily="34" charset="0"/>
              <a:buChar char="•"/>
            </a:pPr>
            <a:r>
              <a:rPr lang="en-US" sz="2800" dirty="0" smtClean="0"/>
              <a:t>Cultivating talent and motivating expertise;</a:t>
            </a:r>
            <a:endParaRPr lang="en-US" sz="2800" dirty="0"/>
          </a:p>
        </p:txBody>
      </p:sp>
    </p:spTree>
    <p:extLst>
      <p:ext uri="{BB962C8B-B14F-4D97-AF65-F5344CB8AC3E}">
        <p14:creationId xmlns:p14="http://schemas.microsoft.com/office/powerpoint/2010/main" val="279832056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685" y="152400"/>
            <a:ext cx="8398453" cy="584775"/>
          </a:xfrm>
          <a:prstGeom prst="rect">
            <a:avLst/>
          </a:prstGeom>
          <a:noFill/>
        </p:spPr>
        <p:txBody>
          <a:bodyPr wrap="none" rtlCol="0">
            <a:spAutoFit/>
          </a:bodyPr>
          <a:lstStyle/>
          <a:p>
            <a:r>
              <a:rPr lang="en-US" sz="3200" dirty="0" smtClean="0">
                <a:solidFill>
                  <a:schemeClr val="bg1"/>
                </a:solidFill>
              </a:rPr>
              <a:t>Leadership with style: Democratic Leader</a:t>
            </a:r>
            <a:endParaRPr lang="en-US" sz="48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99940"/>
            <a:ext cx="3810000" cy="4151619"/>
          </a:xfrm>
          <a:prstGeom prst="rect">
            <a:avLst/>
          </a:prstGeom>
        </p:spPr>
      </p:pic>
      <p:sp>
        <p:nvSpPr>
          <p:cNvPr id="4" name="TextBox 3"/>
          <p:cNvSpPr txBox="1"/>
          <p:nvPr/>
        </p:nvSpPr>
        <p:spPr>
          <a:xfrm>
            <a:off x="152400" y="1143000"/>
            <a:ext cx="5112684" cy="553998"/>
          </a:xfrm>
          <a:prstGeom prst="rect">
            <a:avLst/>
          </a:prstGeom>
          <a:noFill/>
        </p:spPr>
        <p:txBody>
          <a:bodyPr wrap="square" rtlCol="0">
            <a:spAutoFit/>
          </a:bodyPr>
          <a:lstStyle/>
          <a:p>
            <a:pPr marL="457200" indent="-457200">
              <a:buFont typeface="Arial" pitchFamily="34" charset="0"/>
              <a:buChar char="•"/>
            </a:pPr>
            <a:r>
              <a:rPr lang="en-US" sz="3000" dirty="0" smtClean="0"/>
              <a:t>Motivates creativity </a:t>
            </a:r>
            <a:endParaRPr lang="en-US" dirty="0"/>
          </a:p>
        </p:txBody>
      </p:sp>
      <p:sp>
        <p:nvSpPr>
          <p:cNvPr id="5" name="TextBox 4"/>
          <p:cNvSpPr txBox="1"/>
          <p:nvPr/>
        </p:nvSpPr>
        <p:spPr>
          <a:xfrm>
            <a:off x="1430711" y="1865529"/>
            <a:ext cx="6939720" cy="553998"/>
          </a:xfrm>
          <a:prstGeom prst="rect">
            <a:avLst/>
          </a:prstGeom>
          <a:noFill/>
        </p:spPr>
        <p:txBody>
          <a:bodyPr wrap="none" rtlCol="0">
            <a:spAutoFit/>
          </a:bodyPr>
          <a:lstStyle/>
          <a:p>
            <a:pPr marL="285750" indent="-285750">
              <a:buFont typeface="Arial" pitchFamily="34" charset="0"/>
              <a:buChar char="•"/>
            </a:pPr>
            <a:r>
              <a:rPr lang="en-US" sz="3000" dirty="0" smtClean="0"/>
              <a:t>Encourages team decision making</a:t>
            </a:r>
          </a:p>
        </p:txBody>
      </p:sp>
      <p:sp>
        <p:nvSpPr>
          <p:cNvPr id="7" name="TextBox 6"/>
          <p:cNvSpPr txBox="1"/>
          <p:nvPr/>
        </p:nvSpPr>
        <p:spPr>
          <a:xfrm>
            <a:off x="2667000" y="5008602"/>
            <a:ext cx="6683240" cy="553998"/>
          </a:xfrm>
          <a:prstGeom prst="rect">
            <a:avLst/>
          </a:prstGeom>
          <a:noFill/>
        </p:spPr>
        <p:txBody>
          <a:bodyPr wrap="none" rtlCol="0">
            <a:spAutoFit/>
          </a:bodyPr>
          <a:lstStyle/>
          <a:p>
            <a:pPr marL="285750" indent="-285750">
              <a:buFont typeface="Arial" pitchFamily="34" charset="0"/>
              <a:buChar char="•"/>
            </a:pPr>
            <a:r>
              <a:rPr lang="en-US" sz="3000" dirty="0" smtClean="0"/>
              <a:t>Facilitates brainstorming sessions  </a:t>
            </a:r>
            <a:endParaRPr lang="en-US" sz="3000" dirty="0"/>
          </a:p>
        </p:txBody>
      </p:sp>
      <p:sp>
        <p:nvSpPr>
          <p:cNvPr id="8" name="TextBox 7"/>
          <p:cNvSpPr txBox="1"/>
          <p:nvPr/>
        </p:nvSpPr>
        <p:spPr>
          <a:xfrm>
            <a:off x="3770581" y="2646402"/>
            <a:ext cx="3925619" cy="553998"/>
          </a:xfrm>
          <a:prstGeom prst="rect">
            <a:avLst/>
          </a:prstGeom>
          <a:noFill/>
        </p:spPr>
        <p:txBody>
          <a:bodyPr wrap="square" rtlCol="0">
            <a:spAutoFit/>
          </a:bodyPr>
          <a:lstStyle/>
          <a:p>
            <a:pPr marL="285750" indent="-285750">
              <a:buFont typeface="Arial" pitchFamily="34" charset="0"/>
              <a:buChar char="•"/>
            </a:pPr>
            <a:r>
              <a:rPr lang="en-US" sz="3000" dirty="0" smtClean="0"/>
              <a:t>Fosters inspiration</a:t>
            </a:r>
            <a:endParaRPr lang="en-US" sz="3000" dirty="0"/>
          </a:p>
        </p:txBody>
      </p:sp>
      <p:sp>
        <p:nvSpPr>
          <p:cNvPr id="9" name="TextBox 8"/>
          <p:cNvSpPr txBox="1"/>
          <p:nvPr/>
        </p:nvSpPr>
        <p:spPr>
          <a:xfrm>
            <a:off x="4815168" y="3408402"/>
            <a:ext cx="4230645" cy="553998"/>
          </a:xfrm>
          <a:prstGeom prst="rect">
            <a:avLst/>
          </a:prstGeom>
          <a:noFill/>
        </p:spPr>
        <p:txBody>
          <a:bodyPr wrap="none" rtlCol="0">
            <a:spAutoFit/>
          </a:bodyPr>
          <a:lstStyle/>
          <a:p>
            <a:pPr marL="285750" indent="-285750">
              <a:buFont typeface="Arial" pitchFamily="34" charset="0"/>
              <a:buChar char="•"/>
            </a:pPr>
            <a:r>
              <a:rPr lang="en-US" sz="3000" dirty="0" smtClean="0"/>
              <a:t>Promotes Teamwork</a:t>
            </a:r>
            <a:endParaRPr lang="en-US" sz="3000" dirty="0"/>
          </a:p>
        </p:txBody>
      </p:sp>
      <p:sp>
        <p:nvSpPr>
          <p:cNvPr id="10" name="TextBox 9"/>
          <p:cNvSpPr txBox="1"/>
          <p:nvPr/>
        </p:nvSpPr>
        <p:spPr>
          <a:xfrm>
            <a:off x="3906380" y="4191000"/>
            <a:ext cx="3789820" cy="553998"/>
          </a:xfrm>
          <a:prstGeom prst="rect">
            <a:avLst/>
          </a:prstGeom>
          <a:noFill/>
        </p:spPr>
        <p:txBody>
          <a:bodyPr wrap="none" rtlCol="0">
            <a:spAutoFit/>
          </a:bodyPr>
          <a:lstStyle/>
          <a:p>
            <a:pPr marL="285750" indent="-285750">
              <a:buFont typeface="Arial" pitchFamily="34" charset="0"/>
              <a:buChar char="•"/>
            </a:pPr>
            <a:r>
              <a:rPr lang="en-US" sz="3000" dirty="0" smtClean="0"/>
              <a:t>Respects opinions</a:t>
            </a:r>
            <a:endParaRPr lang="en-US" sz="3000" dirty="0"/>
          </a:p>
        </p:txBody>
      </p:sp>
    </p:spTree>
    <p:extLst>
      <p:ext uri="{BB962C8B-B14F-4D97-AF65-F5344CB8AC3E}">
        <p14:creationId xmlns:p14="http://schemas.microsoft.com/office/powerpoint/2010/main" val="38197133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456" y="152400"/>
            <a:ext cx="6845144" cy="584775"/>
          </a:xfrm>
          <a:prstGeom prst="rect">
            <a:avLst/>
          </a:prstGeom>
          <a:noFill/>
        </p:spPr>
        <p:txBody>
          <a:bodyPr wrap="none" rtlCol="0">
            <a:spAutoFit/>
          </a:bodyPr>
          <a:lstStyle/>
          <a:p>
            <a:r>
              <a:rPr lang="en-US" sz="3200" dirty="0" smtClean="0">
                <a:solidFill>
                  <a:schemeClr val="bg1"/>
                </a:solidFill>
              </a:rPr>
              <a:t>Managerial decision-making style</a:t>
            </a:r>
            <a:endParaRPr lang="en-US" sz="3200" dirty="0">
              <a:solidFill>
                <a:schemeClr val="bg1"/>
              </a:solidFill>
            </a:endParaRPr>
          </a:p>
        </p:txBody>
      </p:sp>
      <p:sp>
        <p:nvSpPr>
          <p:cNvPr id="3" name="TextBox 2"/>
          <p:cNvSpPr txBox="1"/>
          <p:nvPr/>
        </p:nvSpPr>
        <p:spPr>
          <a:xfrm>
            <a:off x="241456" y="1119426"/>
            <a:ext cx="4025744"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A combination of :</a:t>
            </a:r>
            <a:endParaRPr lang="en-US" dirty="0">
              <a:effectLst>
                <a:outerShdw blurRad="38100" dist="38100" dir="2700000" algn="tl">
                  <a:srgbClr val="000000">
                    <a:alpha val="43137"/>
                  </a:srgbClr>
                </a:outerShdw>
              </a:effectLst>
            </a:endParaRPr>
          </a:p>
        </p:txBody>
      </p:sp>
      <p:sp>
        <p:nvSpPr>
          <p:cNvPr id="4" name="TextBox 3"/>
          <p:cNvSpPr txBox="1"/>
          <p:nvPr/>
        </p:nvSpPr>
        <p:spPr>
          <a:xfrm>
            <a:off x="685801" y="1828800"/>
            <a:ext cx="8000999" cy="2082045"/>
          </a:xfrm>
          <a:prstGeom prst="rect">
            <a:avLst/>
          </a:prstGeom>
          <a:noFill/>
        </p:spPr>
        <p:txBody>
          <a:bodyPr wrap="square" rtlCol="0">
            <a:spAutoFit/>
          </a:bodyPr>
          <a:lstStyle/>
          <a:p>
            <a:pPr marL="285750" indent="-285750">
              <a:lnSpc>
                <a:spcPct val="150000"/>
              </a:lnSpc>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Thinking style- </a:t>
            </a:r>
            <a:r>
              <a:rPr lang="en-US" sz="3000" dirty="0" smtClean="0"/>
              <a:t>employing analytical approach in decision making, based on logical interpretation;</a:t>
            </a:r>
            <a:endParaRPr lang="en-US" sz="3000" dirty="0"/>
          </a:p>
        </p:txBody>
      </p:sp>
      <p:sp>
        <p:nvSpPr>
          <p:cNvPr id="6" name="TextBox 5"/>
          <p:cNvSpPr txBox="1"/>
          <p:nvPr/>
        </p:nvSpPr>
        <p:spPr>
          <a:xfrm>
            <a:off x="685801" y="4038600"/>
            <a:ext cx="8000999" cy="2082045"/>
          </a:xfrm>
          <a:prstGeom prst="rect">
            <a:avLst/>
          </a:prstGeom>
          <a:noFill/>
        </p:spPr>
        <p:txBody>
          <a:bodyPr wrap="square" rtlCol="0">
            <a:spAutoFit/>
          </a:bodyPr>
          <a:lstStyle/>
          <a:p>
            <a:pPr marL="285750" indent="-285750">
              <a:lnSpc>
                <a:spcPct val="150000"/>
              </a:lnSpc>
              <a:spcBef>
                <a:spcPts val="600"/>
              </a:spcBef>
              <a:spcAft>
                <a:spcPts val="600"/>
              </a:spcAft>
              <a:buFont typeface="Arial" pitchFamily="34" charset="0"/>
              <a:buChar char="•"/>
            </a:pPr>
            <a:r>
              <a:rPr lang="en-US" sz="3000" dirty="0" smtClean="0">
                <a:effectLst>
                  <a:outerShdw blurRad="38100" dist="38100" dir="2700000" algn="tl">
                    <a:srgbClr val="000000">
                      <a:alpha val="43137"/>
                    </a:srgbClr>
                  </a:outerShdw>
                </a:effectLst>
              </a:rPr>
              <a:t>Sensing style- </a:t>
            </a:r>
            <a:r>
              <a:rPr lang="en-US" sz="3000" dirty="0" smtClean="0"/>
              <a:t>focusing on details and facts to make a decision, as no detail is considered too small or insignificant;</a:t>
            </a:r>
            <a:endParaRPr lang="en-US" sz="3000" dirty="0"/>
          </a:p>
        </p:txBody>
      </p:sp>
    </p:spTree>
    <p:extLst>
      <p:ext uri="{BB962C8B-B14F-4D97-AF65-F5344CB8AC3E}">
        <p14:creationId xmlns:p14="http://schemas.microsoft.com/office/powerpoint/2010/main" val="6230555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ppt_x"/>
                                          </p:val>
                                        </p:tav>
                                        <p:tav tm="100000">
                                          <p:val>
                                            <p:strVal val="#ppt_x"/>
                                          </p:val>
                                        </p:tav>
                                      </p:tavLst>
                                    </p:anim>
                                    <p:anim calcmode="lin" valueType="num">
                                      <p:cBhvr additive="base">
                                        <p:cTn id="8" dur="1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anim calcmode="lin" valueType="num">
                                      <p:cBhvr>
                                        <p:cTn id="14" dur="1500" fill="hold"/>
                                        <p:tgtEl>
                                          <p:spTgt spid="6"/>
                                        </p:tgtEl>
                                        <p:attrNameLst>
                                          <p:attrName>ppt_x</p:attrName>
                                        </p:attrNameLst>
                                      </p:cBhvr>
                                      <p:tavLst>
                                        <p:tav tm="0">
                                          <p:val>
                                            <p:strVal val="#ppt_x"/>
                                          </p:val>
                                        </p:tav>
                                        <p:tav tm="100000">
                                          <p:val>
                                            <p:strVal val="#ppt_x"/>
                                          </p:val>
                                        </p:tav>
                                      </p:tavLst>
                                    </p:anim>
                                    <p:anim calcmode="lin" valueType="num">
                                      <p:cBhvr>
                                        <p:cTn id="15"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920" y="152400"/>
            <a:ext cx="5083443" cy="584775"/>
          </a:xfrm>
          <a:prstGeom prst="rect">
            <a:avLst/>
          </a:prstGeom>
          <a:noFill/>
        </p:spPr>
        <p:txBody>
          <a:bodyPr wrap="none" rtlCol="0">
            <a:spAutoFit/>
          </a:bodyPr>
          <a:lstStyle/>
          <a:p>
            <a:r>
              <a:rPr lang="en-US" sz="3200" dirty="0" smtClean="0">
                <a:solidFill>
                  <a:schemeClr val="bg1"/>
                </a:solidFill>
              </a:rPr>
              <a:t>My Motivation Profile is…</a:t>
            </a:r>
            <a:endParaRPr lang="en-US" sz="3200"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828800"/>
            <a:ext cx="3363943" cy="4399002"/>
          </a:xfrm>
          <a:prstGeom prst="rect">
            <a:avLst/>
          </a:prstGeom>
        </p:spPr>
      </p:pic>
      <p:sp>
        <p:nvSpPr>
          <p:cNvPr id="5" name="TextBox 4"/>
          <p:cNvSpPr txBox="1"/>
          <p:nvPr/>
        </p:nvSpPr>
        <p:spPr>
          <a:xfrm>
            <a:off x="196081" y="1066800"/>
            <a:ext cx="4883068" cy="553998"/>
          </a:xfrm>
          <a:prstGeom prst="rect">
            <a:avLst/>
          </a:prstGeom>
          <a:noFill/>
        </p:spPr>
        <p:txBody>
          <a:bodyPr wrap="none" rtlCol="0">
            <a:spAutoFit/>
          </a:bodyPr>
          <a:lstStyle/>
          <a:p>
            <a:r>
              <a:rPr lang="en-US" sz="3000" u="sng" dirty="0" smtClean="0">
                <a:effectLst>
                  <a:outerShdw blurRad="38100" dist="38100" dir="2700000" algn="tl">
                    <a:srgbClr val="000000">
                      <a:alpha val="43137"/>
                    </a:srgbClr>
                  </a:outerShdw>
                </a:effectLst>
              </a:rPr>
              <a:t>Achievement-Motivated</a:t>
            </a:r>
            <a:r>
              <a:rPr lang="en-US" sz="3000" dirty="0" smtClean="0"/>
              <a:t>:</a:t>
            </a:r>
            <a:endParaRPr lang="en-US" sz="3000" dirty="0"/>
          </a:p>
        </p:txBody>
      </p:sp>
      <p:sp>
        <p:nvSpPr>
          <p:cNvPr id="6" name="TextBox 5"/>
          <p:cNvSpPr txBox="1"/>
          <p:nvPr/>
        </p:nvSpPr>
        <p:spPr>
          <a:xfrm>
            <a:off x="0" y="1676400"/>
            <a:ext cx="2819400" cy="553998"/>
          </a:xfrm>
          <a:prstGeom prst="rect">
            <a:avLst/>
          </a:prstGeom>
          <a:noFill/>
        </p:spPr>
        <p:txBody>
          <a:bodyPr wrap="square" rtlCol="0">
            <a:spAutoFit/>
          </a:bodyPr>
          <a:lstStyle/>
          <a:p>
            <a:pPr marL="285750" indent="-285750">
              <a:buFont typeface="Arial" pitchFamily="34" charset="0"/>
              <a:buChar char="•"/>
            </a:pPr>
            <a:r>
              <a:rPr lang="en-US" sz="3000" dirty="0" smtClean="0"/>
              <a:t>Result-driven</a:t>
            </a:r>
            <a:r>
              <a:rPr lang="en-US" dirty="0" smtClean="0"/>
              <a:t> </a:t>
            </a:r>
            <a:endParaRPr lang="en-US" dirty="0"/>
          </a:p>
        </p:txBody>
      </p:sp>
      <p:sp>
        <p:nvSpPr>
          <p:cNvPr id="7" name="TextBox 6"/>
          <p:cNvSpPr txBox="1"/>
          <p:nvPr/>
        </p:nvSpPr>
        <p:spPr>
          <a:xfrm>
            <a:off x="0" y="4343400"/>
            <a:ext cx="5598007" cy="553998"/>
          </a:xfrm>
          <a:prstGeom prst="rect">
            <a:avLst/>
          </a:prstGeom>
          <a:noFill/>
        </p:spPr>
        <p:txBody>
          <a:bodyPr wrap="none" rtlCol="0">
            <a:spAutoFit/>
          </a:bodyPr>
          <a:lstStyle/>
          <a:p>
            <a:pPr marL="285750" indent="-285750">
              <a:buFont typeface="Arial" pitchFamily="34" charset="0"/>
              <a:buChar char="•"/>
            </a:pPr>
            <a:r>
              <a:rPr lang="en-US" sz="3000" dirty="0" smtClean="0"/>
              <a:t>Goal-Setter and Go-Getter</a:t>
            </a:r>
            <a:endParaRPr lang="en-US" sz="3000" dirty="0"/>
          </a:p>
        </p:txBody>
      </p:sp>
      <p:sp>
        <p:nvSpPr>
          <p:cNvPr id="8" name="TextBox 7"/>
          <p:cNvSpPr txBox="1"/>
          <p:nvPr/>
        </p:nvSpPr>
        <p:spPr>
          <a:xfrm>
            <a:off x="0" y="3179802"/>
            <a:ext cx="6324600" cy="1015663"/>
          </a:xfrm>
          <a:prstGeom prst="rect">
            <a:avLst/>
          </a:prstGeom>
          <a:noFill/>
        </p:spPr>
        <p:txBody>
          <a:bodyPr wrap="square" rtlCol="0">
            <a:spAutoFit/>
          </a:bodyPr>
          <a:lstStyle/>
          <a:p>
            <a:pPr marL="285750" indent="-285750">
              <a:buFont typeface="Arial" pitchFamily="34" charset="0"/>
              <a:buChar char="•"/>
            </a:pPr>
            <a:r>
              <a:rPr lang="en-US" sz="3000" dirty="0" smtClean="0"/>
              <a:t>Perfectionist- upholding high standards</a:t>
            </a:r>
            <a:endParaRPr lang="en-US" sz="3000" dirty="0"/>
          </a:p>
        </p:txBody>
      </p:sp>
      <p:sp>
        <p:nvSpPr>
          <p:cNvPr id="9" name="TextBox 8"/>
          <p:cNvSpPr txBox="1"/>
          <p:nvPr/>
        </p:nvSpPr>
        <p:spPr>
          <a:xfrm>
            <a:off x="0" y="5105400"/>
            <a:ext cx="3741730" cy="553998"/>
          </a:xfrm>
          <a:prstGeom prst="rect">
            <a:avLst/>
          </a:prstGeom>
          <a:noFill/>
        </p:spPr>
        <p:txBody>
          <a:bodyPr wrap="none" rtlCol="0">
            <a:spAutoFit/>
          </a:bodyPr>
          <a:lstStyle/>
          <a:p>
            <a:pPr marL="285750" indent="-285750">
              <a:buFont typeface="Arial" pitchFamily="34" charset="0"/>
              <a:buChar char="•"/>
            </a:pPr>
            <a:r>
              <a:rPr lang="en-US" sz="3000" dirty="0" smtClean="0"/>
              <a:t>Challenge seeker</a:t>
            </a:r>
          </a:p>
        </p:txBody>
      </p:sp>
      <p:sp>
        <p:nvSpPr>
          <p:cNvPr id="11" name="TextBox 10"/>
          <p:cNvSpPr txBox="1"/>
          <p:nvPr/>
        </p:nvSpPr>
        <p:spPr>
          <a:xfrm>
            <a:off x="-5636" y="2417802"/>
            <a:ext cx="6787436" cy="553998"/>
          </a:xfrm>
          <a:prstGeom prst="rect">
            <a:avLst/>
          </a:prstGeom>
          <a:noFill/>
        </p:spPr>
        <p:txBody>
          <a:bodyPr wrap="none" rtlCol="0">
            <a:spAutoFit/>
          </a:bodyPr>
          <a:lstStyle/>
          <a:p>
            <a:pPr marL="285750" indent="-285750">
              <a:buFont typeface="Arial" pitchFamily="34" charset="0"/>
              <a:buChar char="•"/>
            </a:pPr>
            <a:r>
              <a:rPr lang="en-US" sz="3000" dirty="0" smtClean="0"/>
              <a:t>Effective in moving projects along</a:t>
            </a:r>
            <a:endParaRPr lang="en-US" sz="3000" dirty="0"/>
          </a:p>
        </p:txBody>
      </p:sp>
      <p:sp>
        <p:nvSpPr>
          <p:cNvPr id="14" name="TextBox 13"/>
          <p:cNvSpPr txBox="1"/>
          <p:nvPr/>
        </p:nvSpPr>
        <p:spPr>
          <a:xfrm>
            <a:off x="0" y="6151602"/>
            <a:ext cx="6979796" cy="553998"/>
          </a:xfrm>
          <a:prstGeom prst="rect">
            <a:avLst/>
          </a:prstGeom>
          <a:noFill/>
        </p:spPr>
        <p:txBody>
          <a:bodyPr wrap="none" rtlCol="0">
            <a:spAutoFit/>
          </a:bodyPr>
          <a:lstStyle/>
          <a:p>
            <a:pPr marL="285750" indent="-285750">
              <a:buFont typeface="Arial" pitchFamily="34" charset="0"/>
              <a:buChar char="•"/>
            </a:pPr>
            <a:r>
              <a:rPr lang="en-US" sz="3000" dirty="0" smtClean="0"/>
              <a:t>Empowering through collaboration</a:t>
            </a:r>
          </a:p>
        </p:txBody>
      </p:sp>
    </p:spTree>
    <p:extLst>
      <p:ext uri="{BB962C8B-B14F-4D97-AF65-F5344CB8AC3E}">
        <p14:creationId xmlns:p14="http://schemas.microsoft.com/office/powerpoint/2010/main" val="9630496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6385081" cy="584775"/>
          </a:xfrm>
          <a:prstGeom prst="rect">
            <a:avLst/>
          </a:prstGeom>
          <a:noFill/>
        </p:spPr>
        <p:txBody>
          <a:bodyPr wrap="none" rtlCol="0">
            <a:spAutoFit/>
          </a:bodyPr>
          <a:lstStyle/>
          <a:p>
            <a:r>
              <a:rPr lang="en-US" sz="3200" dirty="0" smtClean="0">
                <a:solidFill>
                  <a:schemeClr val="bg1"/>
                </a:solidFill>
              </a:rPr>
              <a:t>Strengths of my leadership style</a:t>
            </a:r>
            <a:endParaRPr lang="en-US" sz="3200" dirty="0">
              <a:solidFill>
                <a:schemeClr val="bg1"/>
              </a:solidFill>
            </a:endParaRPr>
          </a:p>
        </p:txBody>
      </p:sp>
      <p:sp>
        <p:nvSpPr>
          <p:cNvPr id="4" name="TextBox 3"/>
          <p:cNvSpPr txBox="1"/>
          <p:nvPr/>
        </p:nvSpPr>
        <p:spPr>
          <a:xfrm>
            <a:off x="228600" y="1395948"/>
            <a:ext cx="8305800" cy="4939814"/>
          </a:xfrm>
          <a:prstGeom prst="rect">
            <a:avLst/>
          </a:prstGeom>
          <a:noFill/>
        </p:spPr>
        <p:txBody>
          <a:bodyPr wrap="square" rtlCol="0">
            <a:spAutoFit/>
          </a:bodyPr>
          <a:lstStyle/>
          <a:p>
            <a:pPr marL="285750" indent="-285750">
              <a:lnSpc>
                <a:spcPct val="150000"/>
              </a:lnSpc>
              <a:buFont typeface="Arial" pitchFamily="34" charset="0"/>
              <a:buChar char="•"/>
            </a:pPr>
            <a:r>
              <a:rPr lang="en-US" sz="3000" dirty="0" smtClean="0"/>
              <a:t>Motivating through teamwork</a:t>
            </a:r>
          </a:p>
          <a:p>
            <a:pPr marL="285750" indent="-285750">
              <a:lnSpc>
                <a:spcPct val="150000"/>
              </a:lnSpc>
              <a:buFont typeface="Arial" pitchFamily="34" charset="0"/>
              <a:buChar char="•"/>
            </a:pPr>
            <a:r>
              <a:rPr lang="en-US" sz="3000" dirty="0" smtClean="0"/>
              <a:t>Inspiring creativity</a:t>
            </a:r>
          </a:p>
          <a:p>
            <a:pPr marL="285750" indent="-285750">
              <a:lnSpc>
                <a:spcPct val="150000"/>
              </a:lnSpc>
              <a:buFont typeface="Arial" pitchFamily="34" charset="0"/>
              <a:buChar char="•"/>
            </a:pPr>
            <a:r>
              <a:rPr lang="en-US" sz="3000" dirty="0" smtClean="0"/>
              <a:t>Reassuring by participation and example</a:t>
            </a:r>
          </a:p>
          <a:p>
            <a:pPr marL="285750" indent="-285750">
              <a:lnSpc>
                <a:spcPct val="150000"/>
              </a:lnSpc>
              <a:buFont typeface="Arial" pitchFamily="34" charset="0"/>
              <a:buChar char="•"/>
            </a:pPr>
            <a:r>
              <a:rPr lang="en-US" sz="3000" dirty="0" smtClean="0"/>
              <a:t>Fair and just to all </a:t>
            </a:r>
          </a:p>
          <a:p>
            <a:pPr marL="285750" indent="-285750">
              <a:lnSpc>
                <a:spcPct val="150000"/>
              </a:lnSpc>
              <a:buFont typeface="Arial" pitchFamily="34" charset="0"/>
              <a:buChar char="•"/>
            </a:pPr>
            <a:r>
              <a:rPr lang="en-US" sz="3000" dirty="0" smtClean="0"/>
              <a:t>Encouraging development</a:t>
            </a:r>
          </a:p>
          <a:p>
            <a:pPr marL="285750" indent="-285750">
              <a:lnSpc>
                <a:spcPct val="150000"/>
              </a:lnSpc>
              <a:buFont typeface="Arial" pitchFamily="34" charset="0"/>
              <a:buChar char="•"/>
            </a:pPr>
            <a:r>
              <a:rPr lang="en-US" sz="3000" dirty="0" smtClean="0"/>
              <a:t>Leading to high satisfaction of employees</a:t>
            </a:r>
          </a:p>
          <a:p>
            <a:pPr marL="285750" indent="-285750">
              <a:lnSpc>
                <a:spcPct val="150000"/>
              </a:lnSpc>
              <a:buFont typeface="Arial" pitchFamily="34" charset="0"/>
              <a:buChar char="•"/>
            </a:pPr>
            <a:r>
              <a:rPr lang="en-US" sz="3000" dirty="0" smtClean="0"/>
              <a:t>Cultivating talent</a:t>
            </a:r>
            <a:endParaRPr lang="en-US" sz="3000" dirty="0"/>
          </a:p>
        </p:txBody>
      </p:sp>
    </p:spTree>
    <p:extLst>
      <p:ext uri="{BB962C8B-B14F-4D97-AF65-F5344CB8AC3E}">
        <p14:creationId xmlns:p14="http://schemas.microsoft.com/office/powerpoint/2010/main" val="672738112"/>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05800" cy="584775"/>
          </a:xfrm>
          <a:prstGeom prst="rect">
            <a:avLst/>
          </a:prstGeom>
          <a:noFill/>
        </p:spPr>
        <p:txBody>
          <a:bodyPr wrap="square" rtlCol="0">
            <a:spAutoFit/>
          </a:bodyPr>
          <a:lstStyle/>
          <a:p>
            <a:r>
              <a:rPr lang="en-US" sz="3200" dirty="0" smtClean="0">
                <a:solidFill>
                  <a:schemeClr val="bg1"/>
                </a:solidFill>
              </a:rPr>
              <a:t>Weaknesses of my leadership style </a:t>
            </a:r>
            <a:endParaRPr lang="en-US" sz="3200" dirty="0">
              <a:solidFill>
                <a:schemeClr val="bg1"/>
              </a:solidFill>
            </a:endParaRPr>
          </a:p>
        </p:txBody>
      </p:sp>
      <p:sp>
        <p:nvSpPr>
          <p:cNvPr id="3" name="TextBox 2"/>
          <p:cNvSpPr txBox="1"/>
          <p:nvPr/>
        </p:nvSpPr>
        <p:spPr>
          <a:xfrm>
            <a:off x="228600" y="1395948"/>
            <a:ext cx="8305800" cy="4247317"/>
          </a:xfrm>
          <a:prstGeom prst="rect">
            <a:avLst/>
          </a:prstGeom>
          <a:noFill/>
        </p:spPr>
        <p:txBody>
          <a:bodyPr wrap="square" rtlCol="0">
            <a:spAutoFit/>
          </a:bodyPr>
          <a:lstStyle/>
          <a:p>
            <a:pPr marL="285750" indent="-285750">
              <a:lnSpc>
                <a:spcPct val="150000"/>
              </a:lnSpc>
              <a:buFont typeface="Arial" pitchFamily="34" charset="0"/>
              <a:buChar char="•"/>
            </a:pPr>
            <a:r>
              <a:rPr lang="en-US" sz="3000" dirty="0" smtClean="0"/>
              <a:t>Requires excellent expertise, knowledge and understanding of all participants;</a:t>
            </a:r>
          </a:p>
          <a:p>
            <a:pPr marL="285750" indent="-285750">
              <a:lnSpc>
                <a:spcPct val="150000"/>
              </a:lnSpc>
              <a:buFont typeface="Arial" pitchFamily="34" charset="0"/>
              <a:buChar char="•"/>
            </a:pPr>
            <a:r>
              <a:rPr lang="en-US" sz="3000" dirty="0" smtClean="0"/>
              <a:t>Decision making process can be time consuming;</a:t>
            </a:r>
          </a:p>
          <a:p>
            <a:pPr marL="285750" indent="-285750">
              <a:lnSpc>
                <a:spcPct val="150000"/>
              </a:lnSpc>
              <a:buFont typeface="Arial" pitchFamily="34" charset="0"/>
              <a:buChar char="•"/>
            </a:pPr>
            <a:r>
              <a:rPr lang="en-US" sz="3000" dirty="0" smtClean="0"/>
              <a:t>It can be inefficient in crisis/time sensitive situations</a:t>
            </a:r>
            <a:endParaRPr lang="en-US" sz="3000" dirty="0"/>
          </a:p>
        </p:txBody>
      </p:sp>
    </p:spTree>
    <p:extLst>
      <p:ext uri="{BB962C8B-B14F-4D97-AF65-F5344CB8AC3E}">
        <p14:creationId xmlns:p14="http://schemas.microsoft.com/office/powerpoint/2010/main" val="3565296519"/>
      </p:ext>
    </p:extLst>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3239</TotalTime>
  <Words>1576</Words>
  <Application>Microsoft Office PowerPoint</Application>
  <PresentationFormat>On-screen Show (4:3)</PresentationFormat>
  <Paragraphs>193</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Leadership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Campus Agreement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Statement Presentation</dc:title>
  <dc:creator>tandoori</dc:creator>
  <cp:lastModifiedBy>Tandoori</cp:lastModifiedBy>
  <cp:revision>65</cp:revision>
  <dcterms:created xsi:type="dcterms:W3CDTF">2013-02-10T21:22:16Z</dcterms:created>
  <dcterms:modified xsi:type="dcterms:W3CDTF">2013-03-24T21:01:00Z</dcterms:modified>
</cp:coreProperties>
</file>