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Objects="1">
      <p:cViewPr>
        <p:scale>
          <a:sx n="70" d="100"/>
          <a:sy n="70" d="100"/>
        </p:scale>
        <p:origin x="-188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4D461-27EA-454C-B6C6-E7824465ED10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AC844-1713-4046-AFDB-DBF37C750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7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AC844-1713-4046-AFDB-DBF37C750E7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AC844-1713-4046-AFDB-DBF37C750E7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AC844-1713-4046-AFDB-DBF37C750E7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AC844-1713-4046-AFDB-DBF37C750E7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1A42-AFB6-DD4A-8747-C89E340D9425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434C-508B-964E-A2DD-BFAFDA937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1A42-AFB6-DD4A-8747-C89E340D9425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434C-508B-964E-A2DD-BFAFDA937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1A42-AFB6-DD4A-8747-C89E340D9425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434C-508B-964E-A2DD-BFAFDA937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1A42-AFB6-DD4A-8747-C89E340D9425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434C-508B-964E-A2DD-BFAFDA937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1A42-AFB6-DD4A-8747-C89E340D9425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434C-508B-964E-A2DD-BFAFDA937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1A42-AFB6-DD4A-8747-C89E340D9425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434C-508B-964E-A2DD-BFAFDA937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1A42-AFB6-DD4A-8747-C89E340D9425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434C-508B-964E-A2DD-BFAFDA937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1A42-AFB6-DD4A-8747-C89E340D9425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434C-508B-964E-A2DD-BFAFDA937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1A42-AFB6-DD4A-8747-C89E340D9425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434C-508B-964E-A2DD-BFAFDA937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1A42-AFB6-DD4A-8747-C89E340D9425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434C-508B-964E-A2DD-BFAFDA937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1A42-AFB6-DD4A-8747-C89E340D9425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434C-508B-964E-A2DD-BFAFDA937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71A42-AFB6-DD4A-8747-C89E340D9425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4434C-508B-964E-A2DD-BFAFDA937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0644" y="2057400"/>
            <a:ext cx="55707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STORYBOARD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Presentation Topic: Online &amp; Distance Learning Students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6733" y="295870"/>
            <a:ext cx="19854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Jeremiah Hall</a:t>
            </a:r>
          </a:p>
          <a:p>
            <a:r>
              <a:rPr lang="en-US" dirty="0" err="1" smtClean="0"/>
              <a:t>Aneliya</a:t>
            </a:r>
            <a:r>
              <a:rPr lang="en-US" dirty="0" smtClean="0"/>
              <a:t> </a:t>
            </a:r>
            <a:r>
              <a:rPr lang="en-US" dirty="0" err="1" smtClean="0"/>
              <a:t>Kochneva</a:t>
            </a:r>
            <a:endParaRPr lang="en-US" dirty="0" smtClean="0"/>
          </a:p>
          <a:p>
            <a:r>
              <a:rPr lang="en-US" dirty="0" smtClean="0"/>
              <a:t>March 12, 2012</a:t>
            </a:r>
          </a:p>
          <a:p>
            <a:r>
              <a:rPr lang="en-US" dirty="0" smtClean="0"/>
              <a:t>LIS 518</a:t>
            </a:r>
          </a:p>
          <a:p>
            <a:r>
              <a:rPr lang="en-US" dirty="0" smtClean="0"/>
              <a:t>Dr. Judith Robinson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914471"/>
            <a:ext cx="78240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following is a general outline for our presentation with visuals and notations </a:t>
            </a:r>
          </a:p>
          <a:p>
            <a:r>
              <a:rPr lang="en-US" dirty="0"/>
              <a:t>c</a:t>
            </a:r>
            <a:r>
              <a:rPr lang="en-US" dirty="0" smtClean="0"/>
              <a:t>oncerning narration and the script as well as aspects that will be animated. The </a:t>
            </a:r>
          </a:p>
          <a:p>
            <a:r>
              <a:rPr lang="en-US" dirty="0"/>
              <a:t>o</a:t>
            </a:r>
            <a:r>
              <a:rPr lang="en-US" dirty="0" smtClean="0"/>
              <a:t>rder and structure proposed here are what we plan to follow in creating our</a:t>
            </a:r>
          </a:p>
          <a:p>
            <a:r>
              <a:rPr lang="en-US" dirty="0" smtClean="0"/>
              <a:t>presentation video. We will also note supplemental materials as well. We plan to </a:t>
            </a:r>
          </a:p>
          <a:p>
            <a:r>
              <a:rPr lang="en-US" dirty="0" smtClean="0"/>
              <a:t>present our video as a “mini movie” with cartoon graphics that are animated (the</a:t>
            </a:r>
          </a:p>
          <a:p>
            <a:r>
              <a:rPr lang="en-US" dirty="0" smtClean="0"/>
              <a:t>basis of which you see as visual representations here.</a:t>
            </a:r>
          </a:p>
          <a:p>
            <a:endParaRPr lang="en-US" dirty="0" smtClean="0"/>
          </a:p>
          <a:p>
            <a:r>
              <a:rPr lang="en-US" dirty="0" smtClean="0"/>
              <a:t>Use the following key: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24200" y="4929663"/>
            <a:ext cx="228600" cy="228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31230" y="4929663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4200" y="5463063"/>
            <a:ext cx="228600" cy="228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57245" y="4853463"/>
            <a:ext cx="986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Narrator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9830" y="4853463"/>
            <a:ext cx="100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Librarian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6746" y="5386863"/>
            <a:ext cx="11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Animation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5847" y="5386863"/>
            <a:ext cx="145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Talking Points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8200" y="5463063"/>
            <a:ext cx="228600" cy="2286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0" y="4917995"/>
            <a:ext cx="228600" cy="228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310541" y="484179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79646"/>
                </a:solidFill>
              </a:rPr>
              <a:t>Student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5302" y="6248400"/>
            <a:ext cx="1950683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Supplement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19400" y="6106180"/>
            <a:ext cx="5989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Used to mark spots in presentation where viewers can look at the supplemental </a:t>
            </a:r>
            <a:br>
              <a:rPr lang="en-US" sz="1400" dirty="0" smtClean="0"/>
            </a:br>
            <a:r>
              <a:rPr lang="en-US" sz="1400" dirty="0" smtClean="0"/>
              <a:t>materials to learn more about what is being covered.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7266" y="152400"/>
            <a:ext cx="1159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Scene 4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533400"/>
            <a:ext cx="1308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dirty="0" smtClean="0"/>
              <a:t>SMS </a:t>
            </a:r>
            <a:r>
              <a:rPr lang="en-US" dirty="0" err="1" smtClean="0"/>
              <a:t>Texting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14400" y="902732"/>
            <a:ext cx="73848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sz="1600" b="1" dirty="0">
                <a:solidFill>
                  <a:srgbClr val="C0504D"/>
                </a:solidFill>
              </a:rPr>
              <a:t>Narrator:</a:t>
            </a:r>
            <a:r>
              <a:rPr sz="1600" dirty="0" smtClean="0">
                <a:solidFill>
                  <a:srgbClr val="C0504D"/>
                </a:solidFill>
              </a:rPr>
              <a:t> </a:t>
            </a:r>
            <a:r>
              <a:rPr lang="en-US" sz="1600" dirty="0" smtClean="0">
                <a:solidFill>
                  <a:srgbClr val="C0504D"/>
                </a:solidFill>
              </a:rPr>
              <a:t>Another great way is </a:t>
            </a:r>
            <a:r>
              <a:rPr sz="1600" dirty="0" smtClean="0">
                <a:solidFill>
                  <a:srgbClr val="C0504D"/>
                </a:solidFill>
              </a:rPr>
              <a:t>text </a:t>
            </a:r>
            <a:r>
              <a:rPr sz="1600" dirty="0">
                <a:solidFill>
                  <a:srgbClr val="C0504D"/>
                </a:solidFill>
              </a:rPr>
              <a:t>messaging...</a:t>
            </a:r>
          </a:p>
          <a:p>
            <a:pPr fontAlgn="base"/>
            <a:r>
              <a:rPr sz="1600" b="1" dirty="0">
                <a:solidFill>
                  <a:srgbClr val="4F81BD"/>
                </a:solidFill>
              </a:rPr>
              <a:t>Librarian: </a:t>
            </a:r>
            <a:r>
              <a:rPr sz="1600" dirty="0">
                <a:solidFill>
                  <a:srgbClr val="4F81BD"/>
                </a:solidFill>
              </a:rPr>
              <a:t>I can use that too?</a:t>
            </a:r>
          </a:p>
          <a:p>
            <a:pPr fontAlgn="base"/>
            <a:r>
              <a:rPr sz="1600" b="1" dirty="0">
                <a:solidFill>
                  <a:schemeClr val="accent2"/>
                </a:solidFill>
              </a:rPr>
              <a:t>Narrator: </a:t>
            </a:r>
            <a:r>
              <a:rPr sz="1600" dirty="0">
                <a:solidFill>
                  <a:schemeClr val="accent2"/>
                </a:solidFill>
              </a:rPr>
              <a:t>Absolutely. Providing a cellphone for librarians to use</a:t>
            </a:r>
            <a:r>
              <a:rPr sz="1600" dirty="0" smtClean="0">
                <a:solidFill>
                  <a:schemeClr val="accent2"/>
                </a:solidFill>
              </a:rPr>
              <a:t> or</a:t>
            </a:r>
            <a:r>
              <a:rPr lang="en-US" sz="1600" dirty="0" smtClean="0">
                <a:solidFill>
                  <a:schemeClr val="accent2"/>
                </a:solidFill>
              </a:rPr>
              <a:t> purchasing</a:t>
            </a:r>
            <a:r>
              <a:rPr sz="1600" dirty="0" smtClean="0">
                <a:solidFill>
                  <a:schemeClr val="accent2"/>
                </a:solidFill>
              </a:rPr>
              <a:t> software 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fontAlgn="base"/>
            <a:r>
              <a:rPr sz="1600" dirty="0" smtClean="0">
                <a:solidFill>
                  <a:schemeClr val="accent2"/>
                </a:solidFill>
              </a:rPr>
              <a:t>that </a:t>
            </a:r>
            <a:r>
              <a:rPr sz="1600" dirty="0">
                <a:solidFill>
                  <a:schemeClr val="accent2"/>
                </a:solidFill>
              </a:rPr>
              <a:t>converts incoming text messages to emails is very </a:t>
            </a:r>
            <a:r>
              <a:rPr sz="1600" dirty="0" smtClean="0">
                <a:solidFill>
                  <a:schemeClr val="accent2"/>
                </a:solidFill>
              </a:rPr>
              <a:t>convenient…</a:t>
            </a:r>
            <a:r>
              <a:rPr lang="en-US" sz="1600" dirty="0" smtClean="0">
                <a:solidFill>
                  <a:schemeClr val="accent2"/>
                </a:solidFill>
              </a:rPr>
              <a:t>There are also </a:t>
            </a:r>
          </a:p>
          <a:p>
            <a:pPr fontAlgn="base"/>
            <a:r>
              <a:rPr lang="en-US" sz="1600" dirty="0" smtClean="0">
                <a:solidFill>
                  <a:schemeClr val="accent2"/>
                </a:solidFill>
              </a:rPr>
              <a:t>library specific services that can be used for SMS Reference like </a:t>
            </a:r>
            <a:r>
              <a:rPr lang="en-US" sz="1600" dirty="0" err="1" smtClean="0">
                <a:solidFill>
                  <a:schemeClr val="accent2"/>
                </a:solidFill>
              </a:rPr>
              <a:t>AltaRama</a:t>
            </a:r>
            <a:r>
              <a:rPr lang="en-US" sz="1600" dirty="0" smtClean="0">
                <a:solidFill>
                  <a:schemeClr val="accent2"/>
                </a:solidFill>
              </a:rPr>
              <a:t> and </a:t>
            </a:r>
          </a:p>
          <a:p>
            <a:pPr fontAlgn="base"/>
            <a:r>
              <a:rPr lang="en-US" sz="1600" dirty="0" smtClean="0">
                <a:solidFill>
                  <a:schemeClr val="accent2"/>
                </a:solidFill>
              </a:rPr>
              <a:t>Text a Librarian. </a:t>
            </a:r>
            <a:endParaRPr sz="1600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8953" y="6336268"/>
            <a:ext cx="658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BB59"/>
                </a:solidFill>
              </a:rPr>
              <a:t>**</a:t>
            </a:r>
            <a:r>
              <a:rPr dirty="0" smtClean="0">
                <a:solidFill>
                  <a:schemeClr val="accent3"/>
                </a:solidFill>
              </a:rPr>
              <a:t>Animate </a:t>
            </a:r>
            <a:r>
              <a:rPr lang="en-US" dirty="0" smtClean="0">
                <a:solidFill>
                  <a:schemeClr val="accent3"/>
                </a:solidFill>
              </a:rPr>
              <a:t>hand holding </a:t>
            </a:r>
            <a:r>
              <a:rPr lang="en-US" dirty="0" err="1" smtClean="0">
                <a:solidFill>
                  <a:schemeClr val="accent3"/>
                </a:solidFill>
              </a:rPr>
              <a:t>cellphone</a:t>
            </a:r>
            <a:r>
              <a:rPr lang="en-US" dirty="0" smtClean="0">
                <a:solidFill>
                  <a:schemeClr val="accent3"/>
                </a:solidFill>
              </a:rPr>
              <a:t>. Then popup logos of software.</a:t>
            </a:r>
            <a:r>
              <a:rPr lang="en-US" dirty="0" smtClean="0">
                <a:solidFill>
                  <a:srgbClr val="9BBB59"/>
                </a:solidFill>
              </a:rPr>
              <a:t>**</a:t>
            </a:r>
            <a:endParaRPr lang="en-US" dirty="0">
              <a:solidFill>
                <a:srgbClr val="9BBB59"/>
              </a:solidFill>
            </a:endParaRPr>
          </a:p>
        </p:txBody>
      </p:sp>
      <p:pic>
        <p:nvPicPr>
          <p:cNvPr id="10" name="Picture 9" descr="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573458"/>
            <a:ext cx="5041971" cy="3262452"/>
          </a:xfrm>
          <a:prstGeom prst="rect">
            <a:avLst/>
          </a:prstGeom>
        </p:spPr>
      </p:pic>
      <p:pic>
        <p:nvPicPr>
          <p:cNvPr id="12" name="Picture 11" descr="AltaRama new logo 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535" y="5392858"/>
            <a:ext cx="3040948" cy="443052"/>
          </a:xfrm>
          <a:prstGeom prst="rect">
            <a:avLst/>
          </a:prstGeom>
          <a:ln>
            <a:solidFill>
              <a:srgbClr val="0D0D0D"/>
            </a:solidFill>
          </a:ln>
        </p:spPr>
      </p:pic>
      <p:pic>
        <p:nvPicPr>
          <p:cNvPr id="13" name="Picture 12" descr="logo_textalibrari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971" y="5240458"/>
            <a:ext cx="2602676" cy="703142"/>
          </a:xfrm>
          <a:prstGeom prst="rect">
            <a:avLst/>
          </a:prstGeom>
          <a:ln>
            <a:solidFill>
              <a:srgbClr val="0D0D0D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596659" y="6019800"/>
            <a:ext cx="1950683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Supplement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7266" y="152400"/>
            <a:ext cx="1159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Scene 5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42149" y="533400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dirty="0" smtClean="0"/>
              <a:t>Video and Online Tutorials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02453" y="902732"/>
            <a:ext cx="71390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sz="1600" b="1" dirty="0">
                <a:solidFill>
                  <a:schemeClr val="accent1"/>
                </a:solidFill>
              </a:rPr>
              <a:t>Librarian: </a:t>
            </a:r>
            <a:r>
              <a:rPr sz="1600" dirty="0">
                <a:solidFill>
                  <a:schemeClr val="accent1"/>
                </a:solidFill>
              </a:rPr>
              <a:t>Yes, but patrons often ask the same questions over and over...</a:t>
            </a:r>
          </a:p>
          <a:p>
            <a:pPr fontAlgn="base"/>
            <a:r>
              <a:rPr sz="1600" b="1" dirty="0">
                <a:solidFill>
                  <a:schemeClr val="accent2"/>
                </a:solidFill>
              </a:rPr>
              <a:t>Narrator:</a:t>
            </a:r>
            <a:r>
              <a:rPr sz="1600" dirty="0">
                <a:solidFill>
                  <a:schemeClr val="accent2"/>
                </a:solidFill>
              </a:rPr>
              <a:t> No worries. The best way to demonstrate examples and provide detailed</a:t>
            </a:r>
            <a:r>
              <a:rPr sz="1600" dirty="0" smtClean="0">
                <a:solidFill>
                  <a:schemeClr val="accent2"/>
                </a:solidFill>
              </a:rPr>
              <a:t> 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fontAlgn="base"/>
            <a:r>
              <a:rPr sz="1600" dirty="0" smtClean="0">
                <a:solidFill>
                  <a:schemeClr val="accent2"/>
                </a:solidFill>
              </a:rPr>
              <a:t>instructions </a:t>
            </a:r>
            <a:r>
              <a:rPr sz="1600" dirty="0">
                <a:solidFill>
                  <a:schemeClr val="accent2"/>
                </a:solidFill>
              </a:rPr>
              <a:t>is making video or</a:t>
            </a:r>
            <a:r>
              <a:rPr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o</a:t>
            </a:r>
            <a:r>
              <a:rPr sz="1600" dirty="0" smtClean="0">
                <a:solidFill>
                  <a:schemeClr val="accent2"/>
                </a:solidFill>
              </a:rPr>
              <a:t>n</a:t>
            </a:r>
            <a:r>
              <a:rPr lang="en-US" sz="1600" dirty="0" smtClean="0">
                <a:solidFill>
                  <a:schemeClr val="accent2"/>
                </a:solidFill>
              </a:rPr>
              <a:t>line</a:t>
            </a:r>
            <a:r>
              <a:rPr sz="1600" dirty="0" smtClean="0">
                <a:solidFill>
                  <a:schemeClr val="accent2"/>
                </a:solidFill>
              </a:rPr>
              <a:t> tutorials</a:t>
            </a:r>
            <a:r>
              <a:rPr lang="en-US" sz="1600" dirty="0" smtClean="0">
                <a:solidFill>
                  <a:schemeClr val="accent2"/>
                </a:solidFill>
              </a:rPr>
              <a:t> for users…</a:t>
            </a:r>
            <a:r>
              <a:rPr sz="1600" dirty="0" smtClean="0">
                <a:solidFill>
                  <a:schemeClr val="accent2"/>
                </a:solidFill>
              </a:rPr>
              <a:t>as </a:t>
            </a:r>
            <a:r>
              <a:rPr sz="1600" dirty="0">
                <a:solidFill>
                  <a:schemeClr val="accent2"/>
                </a:solidFill>
              </a:rPr>
              <a:t>well providing a list with</a:t>
            </a:r>
            <a:r>
              <a:rPr sz="1600" dirty="0" smtClean="0">
                <a:solidFill>
                  <a:schemeClr val="accent2"/>
                </a:solidFill>
              </a:rPr>
              <a:t> 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fontAlgn="base"/>
            <a:r>
              <a:rPr sz="1600" dirty="0" smtClean="0">
                <a:solidFill>
                  <a:schemeClr val="accent2"/>
                </a:solidFill>
              </a:rPr>
              <a:t>frequently </a:t>
            </a:r>
            <a:r>
              <a:rPr sz="1600" dirty="0">
                <a:solidFill>
                  <a:schemeClr val="accent2"/>
                </a:solidFill>
              </a:rPr>
              <a:t>asked questions. </a:t>
            </a:r>
          </a:p>
          <a:p>
            <a:pPr fontAlgn="base"/>
            <a:r>
              <a:rPr sz="1600" b="1" dirty="0">
                <a:solidFill>
                  <a:srgbClr val="4F81BD"/>
                </a:solidFill>
              </a:rPr>
              <a:t>Librarian:</a:t>
            </a:r>
            <a:r>
              <a:rPr sz="1600" dirty="0">
                <a:solidFill>
                  <a:srgbClr val="4F81BD"/>
                </a:solidFill>
              </a:rPr>
              <a:t> How can I do this?</a:t>
            </a:r>
          </a:p>
        </p:txBody>
      </p:sp>
      <p:pic>
        <p:nvPicPr>
          <p:cNvPr id="14" name="Picture 13" descr="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482" y="2438400"/>
            <a:ext cx="5521036" cy="3572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7266" y="152400"/>
            <a:ext cx="1159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Scene 5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5782" y="533400"/>
            <a:ext cx="343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dirty="0" smtClean="0"/>
              <a:t>Video and Online Tutorials (cont’d)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65385" y="902732"/>
            <a:ext cx="83735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sz="1600" b="1" dirty="0">
                <a:solidFill>
                  <a:schemeClr val="accent2"/>
                </a:solidFill>
              </a:rPr>
              <a:t>Narrator:</a:t>
            </a:r>
            <a:r>
              <a:rPr sz="1600" dirty="0">
                <a:solidFill>
                  <a:schemeClr val="accent2"/>
                </a:solidFill>
              </a:rPr>
              <a:t> Use</a:t>
            </a:r>
            <a:r>
              <a:rPr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Microsoft </a:t>
            </a:r>
            <a:r>
              <a:rPr sz="1600" dirty="0" smtClean="0">
                <a:solidFill>
                  <a:schemeClr val="accent2"/>
                </a:solidFill>
              </a:rPr>
              <a:t>Power </a:t>
            </a:r>
            <a:r>
              <a:rPr sz="1600" dirty="0">
                <a:solidFill>
                  <a:schemeClr val="accent2"/>
                </a:solidFill>
              </a:rPr>
              <a:t>Point to create a presentation and convert it to html</a:t>
            </a:r>
            <a:r>
              <a:rPr sz="1600" dirty="0" smtClean="0">
                <a:solidFill>
                  <a:schemeClr val="accent2"/>
                </a:solidFill>
              </a:rPr>
              <a:t>…</a:t>
            </a:r>
            <a:r>
              <a:rPr lang="en-US" sz="1600" dirty="0" smtClean="0">
                <a:solidFill>
                  <a:schemeClr val="accent3"/>
                </a:solidFill>
              </a:rPr>
              <a:t>[a</a:t>
            </a:r>
            <a:r>
              <a:rPr sz="1600" dirty="0" smtClean="0">
                <a:solidFill>
                  <a:schemeClr val="accent3"/>
                </a:solidFill>
              </a:rPr>
              <a:t>nimate </a:t>
            </a:r>
            <a:endParaRPr lang="en-US" sz="1600" dirty="0" smtClean="0">
              <a:solidFill>
                <a:schemeClr val="accent3"/>
              </a:solidFill>
            </a:endParaRPr>
          </a:p>
          <a:p>
            <a:pPr fontAlgn="base"/>
            <a:r>
              <a:rPr sz="1600" dirty="0" smtClean="0">
                <a:solidFill>
                  <a:schemeClr val="accent3"/>
                </a:solidFill>
              </a:rPr>
              <a:t>Power Point </a:t>
            </a:r>
            <a:r>
              <a:rPr lang="en-US" sz="1600" dirty="0" err="1" smtClean="0">
                <a:solidFill>
                  <a:schemeClr val="accent3"/>
                </a:solidFill>
              </a:rPr>
              <a:t>l</a:t>
            </a:r>
            <a:r>
              <a:rPr sz="1600" dirty="0" smtClean="0">
                <a:solidFill>
                  <a:schemeClr val="accent3"/>
                </a:solidFill>
              </a:rPr>
              <a:t>ogo</a:t>
            </a:r>
            <a:r>
              <a:rPr lang="en-US" sz="1600" dirty="0" smtClean="0">
                <a:solidFill>
                  <a:schemeClr val="accent3"/>
                </a:solidFill>
              </a:rPr>
              <a:t>]</a:t>
            </a:r>
            <a:endParaRPr sz="1600" dirty="0" smtClean="0">
              <a:solidFill>
                <a:schemeClr val="accent3"/>
              </a:solidFill>
            </a:endParaRPr>
          </a:p>
          <a:p>
            <a:pPr fontAlgn="base"/>
            <a:r>
              <a:rPr sz="1600" b="1" dirty="0">
                <a:solidFill>
                  <a:srgbClr val="C0504D"/>
                </a:solidFill>
              </a:rPr>
              <a:t>Narrator:</a:t>
            </a:r>
            <a:r>
              <a:rPr sz="1600" dirty="0">
                <a:solidFill>
                  <a:srgbClr val="C0504D"/>
                </a:solidFill>
              </a:rPr>
              <a:t> </a:t>
            </a:r>
            <a:r>
              <a:rPr lang="en-US" sz="1600" dirty="0" smtClean="0">
                <a:solidFill>
                  <a:srgbClr val="C0504D"/>
                </a:solidFill>
              </a:rPr>
              <a:t>You can also </a:t>
            </a:r>
            <a:r>
              <a:rPr sz="1600" dirty="0" smtClean="0">
                <a:solidFill>
                  <a:srgbClr val="C0504D"/>
                </a:solidFill>
              </a:rPr>
              <a:t>use Camtasia</a:t>
            </a:r>
            <a:r>
              <a:rPr lang="en-US" sz="1600" dirty="0" smtClean="0">
                <a:solidFill>
                  <a:srgbClr val="C0504D"/>
                </a:solidFill>
              </a:rPr>
              <a:t> to create videos with voiceovers</a:t>
            </a:r>
            <a:r>
              <a:rPr sz="1600" dirty="0" smtClean="0">
                <a:solidFill>
                  <a:srgbClr val="C0504D"/>
                </a:solidFill>
              </a:rPr>
              <a:t>…</a:t>
            </a:r>
            <a:r>
              <a:rPr lang="en-US" sz="1600" dirty="0" smtClean="0">
                <a:solidFill>
                  <a:schemeClr val="accent3"/>
                </a:solidFill>
              </a:rPr>
              <a:t>[</a:t>
            </a:r>
            <a:r>
              <a:rPr sz="1600" dirty="0" smtClean="0">
                <a:solidFill>
                  <a:schemeClr val="accent3"/>
                </a:solidFill>
              </a:rPr>
              <a:t>Animate </a:t>
            </a:r>
            <a:r>
              <a:rPr sz="1600" dirty="0">
                <a:solidFill>
                  <a:schemeClr val="accent3"/>
                </a:solidFill>
              </a:rPr>
              <a:t>Camtasia </a:t>
            </a:r>
            <a:r>
              <a:rPr sz="1600" dirty="0" smtClean="0">
                <a:solidFill>
                  <a:schemeClr val="accent3"/>
                </a:solidFill>
              </a:rPr>
              <a:t>Logo</a:t>
            </a:r>
            <a:r>
              <a:rPr lang="en-US" sz="1600" dirty="0" smtClean="0">
                <a:solidFill>
                  <a:schemeClr val="accent3"/>
                </a:solidFill>
              </a:rPr>
              <a:t>]</a:t>
            </a:r>
            <a:endParaRPr sz="1600" dirty="0" smtClean="0">
              <a:solidFill>
                <a:schemeClr val="accent3"/>
              </a:solidFill>
            </a:endParaRPr>
          </a:p>
          <a:p>
            <a:pPr fontAlgn="base"/>
            <a:r>
              <a:rPr sz="1600" b="1" dirty="0">
                <a:solidFill>
                  <a:srgbClr val="C0504D"/>
                </a:solidFill>
              </a:rPr>
              <a:t>Narrator:</a:t>
            </a:r>
            <a:r>
              <a:rPr sz="1600" dirty="0">
                <a:solidFill>
                  <a:srgbClr val="C0504D"/>
                </a:solidFill>
              </a:rPr>
              <a:t> Or </a:t>
            </a:r>
            <a:r>
              <a:rPr sz="1600" dirty="0" smtClean="0">
                <a:solidFill>
                  <a:srgbClr val="C0504D"/>
                </a:solidFill>
              </a:rPr>
              <a:t>Microsoft </a:t>
            </a:r>
            <a:r>
              <a:rPr sz="1600" dirty="0">
                <a:solidFill>
                  <a:srgbClr val="C0504D"/>
                </a:solidFill>
              </a:rPr>
              <a:t>Movie </a:t>
            </a:r>
            <a:r>
              <a:rPr sz="1600" dirty="0" smtClean="0">
                <a:solidFill>
                  <a:srgbClr val="C0504D"/>
                </a:solidFill>
              </a:rPr>
              <a:t>Maker</a:t>
            </a:r>
            <a:r>
              <a:rPr lang="en-US" sz="1600" dirty="0">
                <a:solidFill>
                  <a:srgbClr val="C0504D"/>
                </a:solidFill>
              </a:rPr>
              <a:t> </a:t>
            </a:r>
            <a:r>
              <a:rPr lang="en-US" sz="1600" dirty="0" smtClean="0">
                <a:solidFill>
                  <a:srgbClr val="C0504D"/>
                </a:solidFill>
              </a:rPr>
              <a:t>and</a:t>
            </a:r>
            <a:r>
              <a:rPr sz="1600" dirty="0" smtClean="0">
                <a:solidFill>
                  <a:srgbClr val="C0504D"/>
                </a:solidFill>
              </a:rPr>
              <a:t> </a:t>
            </a:r>
            <a:r>
              <a:rPr sz="1600" dirty="0">
                <a:solidFill>
                  <a:srgbClr val="C0504D"/>
                </a:solidFill>
              </a:rPr>
              <a:t>iMovie on a </a:t>
            </a:r>
            <a:r>
              <a:rPr sz="1600" dirty="0" smtClean="0">
                <a:solidFill>
                  <a:srgbClr val="C0504D"/>
                </a:solidFill>
              </a:rPr>
              <a:t>Mac</a:t>
            </a:r>
            <a:r>
              <a:rPr lang="en-US" sz="1600" dirty="0" smtClean="0">
                <a:solidFill>
                  <a:srgbClr val="C0504D"/>
                </a:solidFill>
              </a:rPr>
              <a:t> to create videos</a:t>
            </a:r>
            <a:r>
              <a:rPr sz="1600" dirty="0" smtClean="0">
                <a:solidFill>
                  <a:srgbClr val="C0504D"/>
                </a:solidFill>
              </a:rPr>
              <a:t>…</a:t>
            </a:r>
            <a:r>
              <a:rPr lang="en-US" sz="1600" dirty="0" smtClean="0">
                <a:solidFill>
                  <a:srgbClr val="9BBB59"/>
                </a:solidFill>
              </a:rPr>
              <a:t>[</a:t>
            </a:r>
            <a:r>
              <a:rPr sz="1600" dirty="0" smtClean="0">
                <a:solidFill>
                  <a:srgbClr val="9BBB59"/>
                </a:solidFill>
              </a:rPr>
              <a:t>Animate logos</a:t>
            </a:r>
            <a:r>
              <a:rPr lang="en-US" sz="1600" dirty="0" smtClean="0">
                <a:solidFill>
                  <a:srgbClr val="9BBB59"/>
                </a:solidFill>
              </a:rPr>
              <a:t>]</a:t>
            </a:r>
            <a:endParaRPr sz="1600" dirty="0" smtClean="0">
              <a:solidFill>
                <a:srgbClr val="9BBB59"/>
              </a:solidFill>
            </a:endParaRPr>
          </a:p>
          <a:p>
            <a:pPr fontAlgn="base"/>
            <a:r>
              <a:rPr sz="1600" b="1" dirty="0">
                <a:solidFill>
                  <a:srgbClr val="C0504D"/>
                </a:solidFill>
              </a:rPr>
              <a:t>Narrator:</a:t>
            </a:r>
            <a:r>
              <a:rPr sz="1600" dirty="0">
                <a:solidFill>
                  <a:srgbClr val="C0504D"/>
                </a:solidFill>
              </a:rPr>
              <a:t> </a:t>
            </a:r>
            <a:r>
              <a:rPr lang="en-US" sz="1600" dirty="0" smtClean="0">
                <a:solidFill>
                  <a:srgbClr val="C0504D"/>
                </a:solidFill>
              </a:rPr>
              <a:t>Y</a:t>
            </a:r>
            <a:r>
              <a:rPr sz="1600" dirty="0" smtClean="0">
                <a:solidFill>
                  <a:srgbClr val="C0504D"/>
                </a:solidFill>
              </a:rPr>
              <a:t>ou </a:t>
            </a:r>
            <a:r>
              <a:rPr sz="1600" dirty="0">
                <a:solidFill>
                  <a:srgbClr val="C0504D"/>
                </a:solidFill>
              </a:rPr>
              <a:t>can create html files or even write out instructions in a Microsoft Word</a:t>
            </a:r>
            <a:r>
              <a:rPr sz="1600" dirty="0" smtClean="0">
                <a:solidFill>
                  <a:srgbClr val="C0504D"/>
                </a:solidFill>
              </a:rPr>
              <a:t> </a:t>
            </a:r>
            <a:r>
              <a:rPr lang="en-US" sz="1600" dirty="0" smtClean="0">
                <a:solidFill>
                  <a:srgbClr val="C0504D"/>
                </a:solidFill>
              </a:rPr>
              <a:t/>
            </a:r>
            <a:br>
              <a:rPr lang="en-US" sz="1600" dirty="0" smtClean="0">
                <a:solidFill>
                  <a:srgbClr val="C0504D"/>
                </a:solidFill>
              </a:rPr>
            </a:br>
            <a:r>
              <a:rPr sz="1600" dirty="0" smtClean="0">
                <a:solidFill>
                  <a:srgbClr val="C0504D"/>
                </a:solidFill>
              </a:rPr>
              <a:t>document </a:t>
            </a:r>
            <a:r>
              <a:rPr sz="1600" dirty="0">
                <a:solidFill>
                  <a:srgbClr val="C0504D"/>
                </a:solidFill>
              </a:rPr>
              <a:t>to be converted to html by your web team</a:t>
            </a:r>
            <a:r>
              <a:rPr sz="1600" dirty="0" smtClean="0">
                <a:solidFill>
                  <a:srgbClr val="C0504D"/>
                </a:solidFill>
              </a:rPr>
              <a:t>.</a:t>
            </a:r>
            <a:r>
              <a:rPr lang="en-US" sz="1600" dirty="0" smtClean="0">
                <a:solidFill>
                  <a:srgbClr val="C0504D"/>
                </a:solidFill>
              </a:rPr>
              <a:t> </a:t>
            </a:r>
            <a:r>
              <a:rPr lang="en-US" sz="1600" dirty="0">
                <a:solidFill>
                  <a:srgbClr val="9BBB59"/>
                </a:solidFill>
              </a:rPr>
              <a:t>[</a:t>
            </a:r>
            <a:r>
              <a:rPr sz="1600" dirty="0" smtClean="0">
                <a:solidFill>
                  <a:srgbClr val="9BBB59"/>
                </a:solidFill>
              </a:rPr>
              <a:t>Animate </a:t>
            </a:r>
            <a:r>
              <a:rPr sz="1600" dirty="0">
                <a:solidFill>
                  <a:srgbClr val="9BBB59"/>
                </a:solidFill>
              </a:rPr>
              <a:t>MSWord Logo and </a:t>
            </a:r>
            <a:r>
              <a:rPr sz="1600" dirty="0" smtClean="0">
                <a:solidFill>
                  <a:srgbClr val="9BBB59"/>
                </a:solidFill>
              </a:rPr>
              <a:t>HTML</a:t>
            </a:r>
            <a:r>
              <a:rPr lang="en-US" sz="1600" dirty="0">
                <a:solidFill>
                  <a:srgbClr val="9BBB59"/>
                </a:solidFill>
              </a:rPr>
              <a:t>]</a:t>
            </a:r>
            <a:endParaRPr sz="1600" dirty="0" smtClean="0">
              <a:solidFill>
                <a:srgbClr val="9BBB59"/>
              </a:solidFill>
            </a:endParaRPr>
          </a:p>
          <a:p>
            <a:pPr fontAlgn="base"/>
            <a:endParaRPr sz="1600" dirty="0"/>
          </a:p>
        </p:txBody>
      </p:sp>
      <p:pic>
        <p:nvPicPr>
          <p:cNvPr id="6" name="Picture 5" descr="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590800"/>
            <a:ext cx="5334000" cy="3451412"/>
          </a:xfrm>
          <a:prstGeom prst="rect">
            <a:avLst/>
          </a:prstGeom>
        </p:spPr>
      </p:pic>
      <p:pic>
        <p:nvPicPr>
          <p:cNvPr id="7" name="Picture 6" descr="images-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743200"/>
            <a:ext cx="1066800" cy="1066800"/>
          </a:xfrm>
          <a:prstGeom prst="rect">
            <a:avLst/>
          </a:prstGeom>
          <a:noFill/>
          <a:ln>
            <a:solidFill>
              <a:srgbClr val="0D0D0D"/>
            </a:solidFill>
          </a:ln>
        </p:spPr>
      </p:pic>
      <p:pic>
        <p:nvPicPr>
          <p:cNvPr id="9" name="Picture 8" descr="images-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82" y="4246624"/>
            <a:ext cx="2311400" cy="812800"/>
          </a:xfrm>
          <a:prstGeom prst="rect">
            <a:avLst/>
          </a:prstGeom>
          <a:ln>
            <a:solidFill>
              <a:srgbClr val="0D0D0D"/>
            </a:solidFill>
          </a:ln>
        </p:spPr>
      </p:pic>
      <p:pic>
        <p:nvPicPr>
          <p:cNvPr id="10" name="Picture 9" descr="images-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3375" y="2844800"/>
            <a:ext cx="1111250" cy="1111250"/>
          </a:xfrm>
          <a:prstGeom prst="rect">
            <a:avLst/>
          </a:prstGeom>
          <a:ln>
            <a:solidFill>
              <a:srgbClr val="0D0D0D"/>
            </a:solidFill>
          </a:ln>
        </p:spPr>
      </p:pic>
      <p:pic>
        <p:nvPicPr>
          <p:cNvPr id="11" name="Picture 10" descr="images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4246624"/>
            <a:ext cx="1936984" cy="1044452"/>
          </a:xfrm>
          <a:prstGeom prst="rect">
            <a:avLst/>
          </a:prstGeom>
          <a:ln>
            <a:solidFill>
              <a:srgbClr val="0D0D0D"/>
            </a:solidFill>
          </a:ln>
        </p:spPr>
      </p:pic>
      <p:pic>
        <p:nvPicPr>
          <p:cNvPr id="12" name="Picture 11" descr="images-7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1966" y="2472392"/>
            <a:ext cx="990600" cy="990600"/>
          </a:xfrm>
          <a:prstGeom prst="rect">
            <a:avLst/>
          </a:prstGeom>
          <a:ln>
            <a:solidFill>
              <a:srgbClr val="0D0D0D"/>
            </a:solidFill>
          </a:ln>
        </p:spPr>
      </p:pic>
      <p:pic>
        <p:nvPicPr>
          <p:cNvPr id="13" name="Picture 12" descr="images-6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4269" y="2472392"/>
            <a:ext cx="1123950" cy="1123950"/>
          </a:xfrm>
          <a:prstGeom prst="rect">
            <a:avLst/>
          </a:prstGeom>
          <a:ln>
            <a:solidFill>
              <a:srgbClr val="0D0D0D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729177" y="6412468"/>
            <a:ext cx="5685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BB59"/>
                </a:solidFill>
              </a:rPr>
              <a:t>**</a:t>
            </a:r>
            <a:r>
              <a:rPr dirty="0" smtClean="0">
                <a:solidFill>
                  <a:schemeClr val="accent3"/>
                </a:solidFill>
              </a:rPr>
              <a:t>Animate </a:t>
            </a:r>
            <a:r>
              <a:rPr lang="en-US" dirty="0" smtClean="0">
                <a:solidFill>
                  <a:schemeClr val="accent3"/>
                </a:solidFill>
              </a:rPr>
              <a:t>logos and show short sample video of screen</a:t>
            </a:r>
            <a:r>
              <a:rPr lang="en-US" dirty="0" smtClean="0">
                <a:solidFill>
                  <a:srgbClr val="9BBB59"/>
                </a:solidFill>
              </a:rPr>
              <a:t>**</a:t>
            </a:r>
            <a:endParaRPr lang="en-US" dirty="0">
              <a:solidFill>
                <a:srgbClr val="9BBB59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96659" y="6096000"/>
            <a:ext cx="1950683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Supplement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7266" y="152400"/>
            <a:ext cx="1159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Scene 5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5782" y="533400"/>
            <a:ext cx="343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dirty="0" smtClean="0"/>
              <a:t>Video and Online Tutorials (cont’d)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09600" y="10668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b="1" dirty="0" smtClean="0">
                <a:solidFill>
                  <a:schemeClr val="accent1"/>
                </a:solidFill>
              </a:rPr>
              <a:t>Librarian: Yes, but students think using Wikipedia or Google is reference service!</a:t>
            </a:r>
            <a:endParaRPr lang="en-US" sz="1600" dirty="0" smtClean="0">
              <a:solidFill>
                <a:schemeClr val="accent1"/>
              </a:solidFill>
            </a:endParaRPr>
          </a:p>
          <a:p>
            <a:pPr fontAlgn="base"/>
            <a:r>
              <a:rPr lang="en-US" sz="1600" b="1" dirty="0" smtClean="0">
                <a:solidFill>
                  <a:schemeClr val="accent2"/>
                </a:solidFill>
              </a:rPr>
              <a:t>Narrator</a:t>
            </a:r>
            <a:r>
              <a:rPr lang="en-US" sz="1600" b="1" dirty="0">
                <a:solidFill>
                  <a:schemeClr val="accent2"/>
                </a:solidFill>
              </a:rPr>
              <a:t>: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This is where you can help them with tutorials and instruction. You can create online pathfinders,  </a:t>
            </a:r>
            <a:r>
              <a:rPr lang="en-US" sz="1600" dirty="0">
                <a:solidFill>
                  <a:schemeClr val="accent2"/>
                </a:solidFill>
              </a:rPr>
              <a:t>research guides to help users get </a:t>
            </a:r>
            <a:r>
              <a:rPr lang="en-US" sz="1600" dirty="0" smtClean="0">
                <a:solidFill>
                  <a:schemeClr val="accent2"/>
                </a:solidFill>
              </a:rPr>
              <a:t>started, or you </a:t>
            </a:r>
            <a:r>
              <a:rPr lang="en-US" sz="1600" dirty="0">
                <a:solidFill>
                  <a:schemeClr val="accent2"/>
                </a:solidFill>
              </a:rPr>
              <a:t>can pay for services like </a:t>
            </a:r>
            <a:r>
              <a:rPr lang="en-US" sz="1600" dirty="0" err="1">
                <a:solidFill>
                  <a:schemeClr val="accent2"/>
                </a:solidFill>
              </a:rPr>
              <a:t>LibGuides</a:t>
            </a:r>
            <a:r>
              <a:rPr lang="en-US" sz="1600" dirty="0">
                <a:solidFill>
                  <a:schemeClr val="accent2"/>
                </a:solidFill>
              </a:rPr>
              <a:t> which offer </a:t>
            </a:r>
            <a:r>
              <a:rPr lang="en-US" sz="1600" dirty="0" smtClean="0">
                <a:solidFill>
                  <a:schemeClr val="accent2"/>
                </a:solidFill>
              </a:rPr>
              <a:t>librarian </a:t>
            </a:r>
            <a:r>
              <a:rPr lang="en-US" sz="1600" dirty="0">
                <a:solidFill>
                  <a:schemeClr val="accent2"/>
                </a:solidFill>
              </a:rPr>
              <a:t>designed portals </a:t>
            </a:r>
            <a:r>
              <a:rPr lang="en-US" sz="1600" dirty="0" smtClean="0">
                <a:solidFill>
                  <a:schemeClr val="accent2"/>
                </a:solidFill>
              </a:rPr>
              <a:t>with high </a:t>
            </a:r>
            <a:r>
              <a:rPr lang="en-US" sz="1600" dirty="0">
                <a:solidFill>
                  <a:schemeClr val="accent2"/>
                </a:solidFill>
              </a:rPr>
              <a:t>quality research </a:t>
            </a:r>
            <a:r>
              <a:rPr lang="en-US" sz="1600" dirty="0" smtClean="0">
                <a:solidFill>
                  <a:schemeClr val="accent2"/>
                </a:solidFill>
              </a:rPr>
              <a:t>information.</a:t>
            </a:r>
            <a:endParaRPr lang="en-US" sz="1600" dirty="0" smtClean="0">
              <a:solidFill>
                <a:schemeClr val="accent1"/>
              </a:solidFill>
            </a:endParaRPr>
          </a:p>
        </p:txBody>
      </p:sp>
      <p:pic>
        <p:nvPicPr>
          <p:cNvPr id="6" name="Picture 5" descr="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09800"/>
            <a:ext cx="5029200" cy="3254188"/>
          </a:xfrm>
          <a:prstGeom prst="rect">
            <a:avLst/>
          </a:prstGeom>
        </p:spPr>
      </p:pic>
      <p:pic>
        <p:nvPicPr>
          <p:cNvPr id="15" name="Picture 14" descr="libguid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962" y="3231776"/>
            <a:ext cx="4607411" cy="2597150"/>
          </a:xfrm>
          <a:prstGeom prst="rect">
            <a:avLst/>
          </a:prstGeom>
          <a:ln>
            <a:solidFill>
              <a:srgbClr val="0D0D0D"/>
            </a:solidFill>
          </a:ln>
        </p:spPr>
      </p:pic>
      <p:pic>
        <p:nvPicPr>
          <p:cNvPr id="14" name="Picture 13" descr="LibGuide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436960"/>
            <a:ext cx="2765109" cy="790031"/>
          </a:xfrm>
          <a:prstGeom prst="rect">
            <a:avLst/>
          </a:prstGeom>
          <a:ln>
            <a:solidFill>
              <a:srgbClr val="0D0D0D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593108" y="6336268"/>
            <a:ext cx="395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BB59"/>
                </a:solidFill>
              </a:rPr>
              <a:t>**</a:t>
            </a:r>
            <a:r>
              <a:rPr dirty="0" smtClean="0">
                <a:solidFill>
                  <a:schemeClr val="accent3"/>
                </a:solidFill>
              </a:rPr>
              <a:t>Animate </a:t>
            </a:r>
            <a:r>
              <a:rPr lang="en-US" dirty="0" smtClean="0">
                <a:solidFill>
                  <a:schemeClr val="accent3"/>
                </a:solidFill>
              </a:rPr>
              <a:t>logo and </a:t>
            </a:r>
            <a:r>
              <a:rPr lang="en-US" dirty="0" err="1" smtClean="0">
                <a:solidFill>
                  <a:schemeClr val="accent3"/>
                </a:solidFill>
              </a:rPr>
              <a:t>libguides</a:t>
            </a:r>
            <a:r>
              <a:rPr lang="en-US" dirty="0" smtClean="0">
                <a:solidFill>
                  <a:schemeClr val="accent3"/>
                </a:solidFill>
              </a:rPr>
              <a:t> picture.</a:t>
            </a:r>
            <a:r>
              <a:rPr lang="en-US" dirty="0" smtClean="0">
                <a:solidFill>
                  <a:srgbClr val="9BBB59"/>
                </a:solidFill>
              </a:rPr>
              <a:t>**</a:t>
            </a:r>
            <a:endParaRPr lang="en-US" dirty="0">
              <a:solidFill>
                <a:srgbClr val="9BBB5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6659" y="5974976"/>
            <a:ext cx="1950683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Supplement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7266" y="152400"/>
            <a:ext cx="1159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Scene 6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32847" y="533400"/>
            <a:ext cx="3186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dirty="0" smtClean="0"/>
              <a:t>Screen Sharing/Screen Captures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82116" y="902732"/>
            <a:ext cx="812684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sz="1600" b="1" dirty="0">
                <a:solidFill>
                  <a:schemeClr val="accent2"/>
                </a:solidFill>
              </a:rPr>
              <a:t>Narrator:</a:t>
            </a:r>
            <a:r>
              <a:rPr sz="1600" dirty="0">
                <a:solidFill>
                  <a:schemeClr val="accent2"/>
                </a:solidFill>
              </a:rPr>
              <a:t> Librarians can </a:t>
            </a:r>
            <a:r>
              <a:rPr lang="en-US" sz="1600" dirty="0" smtClean="0">
                <a:solidFill>
                  <a:schemeClr val="accent2"/>
                </a:solidFill>
              </a:rPr>
              <a:t>also </a:t>
            </a:r>
            <a:r>
              <a:rPr sz="1600" dirty="0" smtClean="0">
                <a:solidFill>
                  <a:schemeClr val="accent2"/>
                </a:solidFill>
              </a:rPr>
              <a:t>use </a:t>
            </a:r>
            <a:r>
              <a:rPr sz="1600" dirty="0">
                <a:solidFill>
                  <a:schemeClr val="accent2"/>
                </a:solidFill>
              </a:rPr>
              <a:t>screen sharing software or screen captures to enhance users</a:t>
            </a:r>
            <a:r>
              <a:rPr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/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sz="1600" dirty="0" smtClean="0">
                <a:solidFill>
                  <a:schemeClr val="accent2"/>
                </a:solidFill>
              </a:rPr>
              <a:t>experiences</a:t>
            </a:r>
            <a:r>
              <a:rPr sz="1600" dirty="0">
                <a:solidFill>
                  <a:schemeClr val="accent2"/>
                </a:solidFill>
              </a:rPr>
              <a:t>…</a:t>
            </a:r>
          </a:p>
          <a:p>
            <a:pPr fontAlgn="base"/>
            <a:r>
              <a:rPr sz="1600" b="1" dirty="0">
                <a:solidFill>
                  <a:schemeClr val="accent1"/>
                </a:solidFill>
              </a:rPr>
              <a:t>Librarian:</a:t>
            </a:r>
            <a:r>
              <a:rPr sz="1600" dirty="0">
                <a:solidFill>
                  <a:schemeClr val="accent1"/>
                </a:solidFill>
              </a:rPr>
              <a:t> </a:t>
            </a:r>
            <a:r>
              <a:rPr sz="1600" dirty="0" smtClean="0">
                <a:solidFill>
                  <a:schemeClr val="accent1"/>
                </a:solidFill>
              </a:rPr>
              <a:t>Join</a:t>
            </a:r>
            <a:r>
              <a:rPr lang="en-US" sz="1600" dirty="0" smtClean="0">
                <a:solidFill>
                  <a:schemeClr val="accent1"/>
                </a:solidFill>
              </a:rPr>
              <a:t>(dot)</a:t>
            </a:r>
            <a:r>
              <a:rPr sz="1600" dirty="0" smtClean="0">
                <a:solidFill>
                  <a:schemeClr val="accent1"/>
                </a:solidFill>
              </a:rPr>
              <a:t>me </a:t>
            </a:r>
            <a:r>
              <a:rPr sz="1600" dirty="0">
                <a:solidFill>
                  <a:schemeClr val="accent1"/>
                </a:solidFill>
              </a:rPr>
              <a:t>is a free online resource that allows me to share my screen with users.</a:t>
            </a:r>
            <a:r>
              <a:rPr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smtClean="0">
                <a:solidFill>
                  <a:schemeClr val="accent1"/>
                </a:solidFill>
              </a:rPr>
              <a:t/>
            </a:r>
            <a:br>
              <a:rPr lang="en-US" sz="1600" dirty="0" smtClean="0">
                <a:solidFill>
                  <a:schemeClr val="accent1"/>
                </a:solidFill>
              </a:rPr>
            </a:br>
            <a:r>
              <a:rPr sz="1600" dirty="0" smtClean="0">
                <a:solidFill>
                  <a:schemeClr val="accent1"/>
                </a:solidFill>
              </a:rPr>
              <a:t>Also </a:t>
            </a:r>
            <a:r>
              <a:rPr sz="1600" dirty="0">
                <a:solidFill>
                  <a:schemeClr val="accent1"/>
                </a:solidFill>
              </a:rPr>
              <a:t>I can use things like Google Hangout for free </a:t>
            </a:r>
            <a:r>
              <a:rPr sz="1600" dirty="0" smtClean="0">
                <a:solidFill>
                  <a:schemeClr val="accent1"/>
                </a:solidFill>
              </a:rPr>
              <a:t>and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sz="1600" dirty="0" smtClean="0">
                <a:solidFill>
                  <a:schemeClr val="accent1"/>
                </a:solidFill>
              </a:rPr>
              <a:t>easy </a:t>
            </a:r>
            <a:r>
              <a:rPr sz="1600" dirty="0">
                <a:solidFill>
                  <a:schemeClr val="accent1"/>
                </a:solidFill>
              </a:rPr>
              <a:t>way to help the patrons that</a:t>
            </a:r>
            <a:r>
              <a:rPr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smtClean="0">
                <a:solidFill>
                  <a:schemeClr val="accent1"/>
                </a:solidFill>
              </a:rPr>
              <a:t/>
            </a:r>
            <a:br>
              <a:rPr lang="en-US" sz="1600" dirty="0" smtClean="0">
                <a:solidFill>
                  <a:schemeClr val="accent1"/>
                </a:solidFill>
              </a:rPr>
            </a:br>
            <a:r>
              <a:rPr sz="1600" dirty="0" smtClean="0">
                <a:solidFill>
                  <a:schemeClr val="accent1"/>
                </a:solidFill>
              </a:rPr>
              <a:t>need </a:t>
            </a:r>
            <a:r>
              <a:rPr sz="1600" dirty="0">
                <a:solidFill>
                  <a:schemeClr val="accent1"/>
                </a:solidFill>
              </a:rPr>
              <a:t>me</a:t>
            </a:r>
            <a:r>
              <a:rPr sz="1600" dirty="0" smtClean="0">
                <a:solidFill>
                  <a:schemeClr val="accent1"/>
                </a:solidFill>
              </a:rPr>
              <a:t>.</a:t>
            </a:r>
          </a:p>
          <a:p>
            <a:pPr fontAlgn="base"/>
            <a:r>
              <a:rPr sz="1600" b="1" dirty="0">
                <a:solidFill>
                  <a:srgbClr val="C0504D"/>
                </a:solidFill>
              </a:rPr>
              <a:t>Narrator:</a:t>
            </a:r>
            <a:r>
              <a:rPr sz="1600" dirty="0">
                <a:solidFill>
                  <a:srgbClr val="C0504D"/>
                </a:solidFill>
              </a:rPr>
              <a:t> Screen captures can be used to illustrate examples in tutorials </a:t>
            </a:r>
            <a:r>
              <a:rPr sz="1600" dirty="0" smtClean="0">
                <a:solidFill>
                  <a:srgbClr val="C0504D"/>
                </a:solidFill>
              </a:rPr>
              <a:t>or</a:t>
            </a:r>
            <a:r>
              <a:rPr lang="en-US" sz="1600" dirty="0" smtClean="0">
                <a:solidFill>
                  <a:srgbClr val="C0504D"/>
                </a:solidFill>
              </a:rPr>
              <a:t>…</a:t>
            </a:r>
            <a:r>
              <a:rPr sz="1600" dirty="0" smtClean="0">
                <a:solidFill>
                  <a:srgbClr val="C0504D"/>
                </a:solidFill>
              </a:rPr>
              <a:t>can </a:t>
            </a:r>
            <a:r>
              <a:rPr sz="1600" dirty="0">
                <a:solidFill>
                  <a:srgbClr val="C0504D"/>
                </a:solidFill>
              </a:rPr>
              <a:t>be emailed to</a:t>
            </a:r>
            <a:r>
              <a:rPr sz="1600" dirty="0" smtClean="0">
                <a:solidFill>
                  <a:srgbClr val="C0504D"/>
                </a:solidFill>
              </a:rPr>
              <a:t> </a:t>
            </a:r>
            <a:endParaRPr lang="en-US" sz="1600" dirty="0" smtClean="0">
              <a:solidFill>
                <a:srgbClr val="C0504D"/>
              </a:solidFill>
            </a:endParaRPr>
          </a:p>
          <a:p>
            <a:pPr fontAlgn="base"/>
            <a:r>
              <a:rPr sz="1600" dirty="0" smtClean="0">
                <a:solidFill>
                  <a:srgbClr val="C0504D"/>
                </a:solidFill>
              </a:rPr>
              <a:t>patrons</a:t>
            </a:r>
            <a:r>
              <a:rPr sz="1600" dirty="0">
                <a:solidFill>
                  <a:srgbClr val="C0504D"/>
                </a:solidFill>
              </a:rPr>
              <a:t>. There is software available </a:t>
            </a:r>
            <a:r>
              <a:rPr lang="en-US" sz="1600" dirty="0" smtClean="0">
                <a:solidFill>
                  <a:srgbClr val="C0504D"/>
                </a:solidFill>
              </a:rPr>
              <a:t>especially for this, but you can also use a</a:t>
            </a:r>
            <a:r>
              <a:rPr sz="1600" dirty="0" smtClean="0">
                <a:solidFill>
                  <a:srgbClr val="C0504D"/>
                </a:solidFill>
              </a:rPr>
              <a:t> </a:t>
            </a:r>
            <a:r>
              <a:rPr sz="1600" dirty="0">
                <a:solidFill>
                  <a:srgbClr val="C0504D"/>
                </a:solidFill>
              </a:rPr>
              <a:t>simple command. </a:t>
            </a:r>
          </a:p>
          <a:p>
            <a:pPr fontAlgn="base"/>
            <a:r>
              <a:rPr sz="1600" dirty="0">
                <a:solidFill>
                  <a:srgbClr val="C0504D"/>
                </a:solidFill>
              </a:rPr>
              <a:t>CMD+Shift+3 on a Mac and Print Screen </a:t>
            </a:r>
            <a:r>
              <a:rPr lang="en-US" sz="1600" dirty="0" smtClean="0">
                <a:solidFill>
                  <a:srgbClr val="C0504D"/>
                </a:solidFill>
              </a:rPr>
              <a:t>key </a:t>
            </a:r>
            <a:r>
              <a:rPr sz="1600" dirty="0" smtClean="0">
                <a:solidFill>
                  <a:srgbClr val="C0504D"/>
                </a:solidFill>
              </a:rPr>
              <a:t>on </a:t>
            </a:r>
            <a:r>
              <a:rPr sz="1600" dirty="0">
                <a:solidFill>
                  <a:srgbClr val="C0504D"/>
                </a:solidFill>
              </a:rPr>
              <a:t>a </a:t>
            </a:r>
            <a:r>
              <a:rPr sz="1600" dirty="0" smtClean="0">
                <a:solidFill>
                  <a:srgbClr val="C0504D"/>
                </a:solidFill>
              </a:rPr>
              <a:t>PC</a:t>
            </a:r>
            <a:r>
              <a:rPr lang="en-US" sz="1600" dirty="0">
                <a:solidFill>
                  <a:srgbClr val="C0504D"/>
                </a:solidFill>
              </a:rPr>
              <a:t>.</a:t>
            </a:r>
            <a:endParaRPr sz="1600" dirty="0">
              <a:solidFill>
                <a:srgbClr val="C0504D"/>
              </a:solidFill>
            </a:endParaRPr>
          </a:p>
        </p:txBody>
      </p:sp>
      <p:pic>
        <p:nvPicPr>
          <p:cNvPr id="6" name="Picture 5" descr="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394634"/>
            <a:ext cx="3232729" cy="20917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93108" y="6183868"/>
            <a:ext cx="370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BB59"/>
                </a:solidFill>
              </a:rPr>
              <a:t>**</a:t>
            </a:r>
            <a:r>
              <a:rPr dirty="0" smtClean="0">
                <a:solidFill>
                  <a:schemeClr val="accent3"/>
                </a:solidFill>
              </a:rPr>
              <a:t>Animate </a:t>
            </a:r>
            <a:r>
              <a:rPr lang="en-US" dirty="0" smtClean="0">
                <a:solidFill>
                  <a:schemeClr val="accent3"/>
                </a:solidFill>
              </a:rPr>
              <a:t>logo and screen sharing</a:t>
            </a:r>
            <a:r>
              <a:rPr lang="en-US" dirty="0" smtClean="0">
                <a:solidFill>
                  <a:srgbClr val="9BBB59"/>
                </a:solidFill>
              </a:rPr>
              <a:t>**</a:t>
            </a:r>
            <a:endParaRPr lang="en-US" dirty="0">
              <a:solidFill>
                <a:srgbClr val="9BBB59"/>
              </a:solidFill>
            </a:endParaRPr>
          </a:p>
        </p:txBody>
      </p:sp>
      <p:pic>
        <p:nvPicPr>
          <p:cNvPr id="9" name="Picture 8" descr="keyboa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454401"/>
            <a:ext cx="3470441" cy="2031999"/>
          </a:xfrm>
          <a:prstGeom prst="rect">
            <a:avLst/>
          </a:prstGeom>
        </p:spPr>
      </p:pic>
      <p:pic>
        <p:nvPicPr>
          <p:cNvPr id="10" name="Picture 9" descr="joinme-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7266" y="3962400"/>
            <a:ext cx="990600" cy="990600"/>
          </a:xfrm>
          <a:prstGeom prst="rect">
            <a:avLst/>
          </a:prstGeom>
          <a:ln>
            <a:solidFill>
              <a:srgbClr val="0D0D0D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3596659" y="5791200"/>
            <a:ext cx="1950683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Supplement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7266" y="152400"/>
            <a:ext cx="1159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Scene 7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41351" y="533400"/>
            <a:ext cx="78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dirty="0" smtClean="0"/>
              <a:t>Phone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472835" y="902732"/>
            <a:ext cx="7269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sz="1600" b="1" dirty="0">
                <a:solidFill>
                  <a:schemeClr val="accent2"/>
                </a:solidFill>
              </a:rPr>
              <a:t>Narrator:</a:t>
            </a:r>
            <a:r>
              <a:rPr sz="1600" dirty="0">
                <a:solidFill>
                  <a:schemeClr val="accent2"/>
                </a:solidFill>
              </a:rPr>
              <a:t> But remember – you </a:t>
            </a:r>
            <a:r>
              <a:rPr lang="en-US" sz="1600" dirty="0" smtClean="0">
                <a:solidFill>
                  <a:schemeClr val="accent2"/>
                </a:solidFill>
              </a:rPr>
              <a:t>should always encourage the </a:t>
            </a:r>
            <a:r>
              <a:rPr sz="1600" dirty="0" smtClean="0">
                <a:solidFill>
                  <a:schemeClr val="accent2"/>
                </a:solidFill>
              </a:rPr>
              <a:t>student</a:t>
            </a:r>
            <a:r>
              <a:rPr lang="en-US" sz="1600" dirty="0" smtClean="0">
                <a:solidFill>
                  <a:schemeClr val="accent2"/>
                </a:solidFill>
              </a:rPr>
              <a:t> to</a:t>
            </a:r>
            <a:r>
              <a:rPr sz="1600" dirty="0" smtClean="0">
                <a:solidFill>
                  <a:schemeClr val="accent2"/>
                </a:solidFill>
              </a:rPr>
              <a:t> </a:t>
            </a:r>
            <a:r>
              <a:rPr sz="1600" dirty="0">
                <a:solidFill>
                  <a:schemeClr val="accent2"/>
                </a:solidFill>
              </a:rPr>
              <a:t>call for help.</a:t>
            </a:r>
            <a:r>
              <a:rPr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sz="1600" b="1" dirty="0" smtClean="0">
                <a:solidFill>
                  <a:schemeClr val="accent1"/>
                </a:solidFill>
              </a:rPr>
              <a:t>Librarian</a:t>
            </a:r>
            <a:r>
              <a:rPr sz="1600" b="1" dirty="0">
                <a:solidFill>
                  <a:schemeClr val="accent1"/>
                </a:solidFill>
              </a:rPr>
              <a:t>:</a:t>
            </a:r>
            <a:r>
              <a:rPr sz="1600" dirty="0">
                <a:solidFill>
                  <a:schemeClr val="accent1"/>
                </a:solidFill>
              </a:rPr>
              <a:t> (Answers phone) Hello this is the library, how can I help you</a:t>
            </a:r>
            <a:r>
              <a:rPr sz="1600" dirty="0" smtClean="0">
                <a:solidFill>
                  <a:schemeClr val="accent1"/>
                </a:solidFill>
              </a:rPr>
              <a:t>?</a:t>
            </a:r>
            <a:r>
              <a:rPr lang="en-US" sz="1600" dirty="0" smtClean="0">
                <a:solidFill>
                  <a:schemeClr val="accent1"/>
                </a:solidFill>
              </a:rPr>
              <a:t/>
            </a:r>
            <a:br>
              <a:rPr lang="en-US" sz="1600" dirty="0" smtClean="0">
                <a:solidFill>
                  <a:schemeClr val="accent1"/>
                </a:solidFill>
              </a:rPr>
            </a:br>
            <a:r>
              <a:rPr lang="en-US" sz="1600" b="1" dirty="0" smtClean="0">
                <a:solidFill>
                  <a:schemeClr val="accent6"/>
                </a:solidFill>
              </a:rPr>
              <a:t>Student: </a:t>
            </a:r>
            <a:r>
              <a:rPr lang="en-US" sz="1600" dirty="0" smtClean="0">
                <a:solidFill>
                  <a:schemeClr val="accent6"/>
                </a:solidFill>
              </a:rPr>
              <a:t>I need help writing a paper for my online class…</a:t>
            </a:r>
            <a:endParaRPr sz="1600" dirty="0">
              <a:solidFill>
                <a:schemeClr val="accent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9876" y="6183868"/>
            <a:ext cx="318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BB59"/>
                </a:solidFill>
              </a:rPr>
              <a:t>**</a:t>
            </a:r>
            <a:r>
              <a:rPr dirty="0" smtClean="0">
                <a:solidFill>
                  <a:schemeClr val="accent3"/>
                </a:solidFill>
              </a:rPr>
              <a:t>Animate </a:t>
            </a:r>
            <a:r>
              <a:rPr lang="en-US" dirty="0" smtClean="0">
                <a:solidFill>
                  <a:schemeClr val="accent3"/>
                </a:solidFill>
              </a:rPr>
              <a:t>phone with sound</a:t>
            </a:r>
            <a:r>
              <a:rPr lang="en-US" dirty="0" smtClean="0">
                <a:solidFill>
                  <a:srgbClr val="9BBB59"/>
                </a:solidFill>
              </a:rPr>
              <a:t>**</a:t>
            </a:r>
            <a:endParaRPr lang="en-US" dirty="0">
              <a:solidFill>
                <a:srgbClr val="9BBB59"/>
              </a:solidFill>
            </a:endParaRPr>
          </a:p>
        </p:txBody>
      </p:sp>
      <p:pic>
        <p:nvPicPr>
          <p:cNvPr id="11" name="Picture 10" descr="phon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182" y="1981200"/>
            <a:ext cx="5749637" cy="3720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7266" y="152400"/>
            <a:ext cx="1159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Scene 8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53340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dirty="0" smtClean="0"/>
              <a:t>Summary of Resources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48377" y="881539"/>
            <a:ext cx="85442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sz="1600" b="1" dirty="0">
                <a:solidFill>
                  <a:schemeClr val="accent2"/>
                </a:solidFill>
              </a:rPr>
              <a:t>Narrator:</a:t>
            </a:r>
            <a:r>
              <a:rPr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As you see, online reference is easy, whether you use Email…Online (video) chat…Instant</a:t>
            </a:r>
          </a:p>
          <a:p>
            <a:pPr fontAlgn="base"/>
            <a:r>
              <a:rPr lang="en-US" sz="1600" dirty="0" smtClean="0">
                <a:solidFill>
                  <a:schemeClr val="accent2"/>
                </a:solidFill>
              </a:rPr>
              <a:t> Messaging…and even</a:t>
            </a:r>
            <a:r>
              <a:rPr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SMS text messaging to conduct a reference interview, you can always be in </a:t>
            </a:r>
          </a:p>
          <a:p>
            <a:pPr fontAlgn="base"/>
            <a:r>
              <a:rPr lang="en-US" sz="1600" dirty="0" smtClean="0">
                <a:solidFill>
                  <a:schemeClr val="accent2"/>
                </a:solidFill>
              </a:rPr>
              <a:t>touch with the online user who needs you. And the best way to give them a good start is creating </a:t>
            </a:r>
          </a:p>
          <a:p>
            <a:pPr fontAlgn="base"/>
            <a:r>
              <a:rPr lang="en-US" sz="1600" dirty="0" smtClean="0">
                <a:solidFill>
                  <a:schemeClr val="accent2"/>
                </a:solidFill>
              </a:rPr>
              <a:t>video tutorials and research guides so they can help themselves when you are not around…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sz="1600" b="1" dirty="0" smtClean="0">
                <a:solidFill>
                  <a:schemeClr val="accent1"/>
                </a:solidFill>
              </a:rPr>
              <a:t>Librarian</a:t>
            </a:r>
            <a:r>
              <a:rPr sz="1600" b="1" dirty="0">
                <a:solidFill>
                  <a:schemeClr val="accent1"/>
                </a:solidFill>
              </a:rPr>
              <a:t>:</a:t>
            </a:r>
            <a:r>
              <a:rPr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smtClean="0">
                <a:solidFill>
                  <a:schemeClr val="accent1"/>
                </a:solidFill>
              </a:rPr>
              <a:t>Wow that’s a lot of options!</a:t>
            </a:r>
            <a:endParaRPr sz="16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1381" y="6336268"/>
            <a:ext cx="4741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BB59"/>
                </a:solidFill>
              </a:rPr>
              <a:t>**</a:t>
            </a:r>
            <a:r>
              <a:rPr dirty="0" smtClean="0">
                <a:solidFill>
                  <a:schemeClr val="accent3"/>
                </a:solidFill>
              </a:rPr>
              <a:t>Animate </a:t>
            </a:r>
            <a:r>
              <a:rPr lang="en-US" dirty="0" smtClean="0">
                <a:solidFill>
                  <a:schemeClr val="accent3"/>
                </a:solidFill>
              </a:rPr>
              <a:t>talking points over the background</a:t>
            </a:r>
            <a:r>
              <a:rPr lang="en-US" dirty="0" smtClean="0">
                <a:solidFill>
                  <a:srgbClr val="9BBB59"/>
                </a:solidFill>
              </a:rPr>
              <a:t>**</a:t>
            </a:r>
            <a:endParaRPr lang="en-US" dirty="0">
              <a:solidFill>
                <a:srgbClr val="9BBB59"/>
              </a:solidFill>
            </a:endParaRPr>
          </a:p>
        </p:txBody>
      </p:sp>
      <p:pic>
        <p:nvPicPr>
          <p:cNvPr id="9" name="Picture 8" descr="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733800"/>
            <a:ext cx="3886201" cy="2514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6046" y="2057400"/>
            <a:ext cx="41319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</a:rPr>
              <a:t>-</a:t>
            </a:r>
            <a:r>
              <a:rPr lang="en-US" sz="1400" dirty="0" smtClean="0">
                <a:solidFill>
                  <a:schemeClr val="accent4"/>
                </a:solidFill>
              </a:rPr>
              <a:t>Email Reference</a:t>
            </a:r>
          </a:p>
          <a:p>
            <a:r>
              <a:rPr lang="en-US" sz="1400" dirty="0" smtClean="0">
                <a:solidFill>
                  <a:schemeClr val="accent4"/>
                </a:solidFill>
              </a:rPr>
              <a:t>-Chat and Video Chat</a:t>
            </a:r>
          </a:p>
          <a:p>
            <a:r>
              <a:rPr lang="en-US" sz="1400" dirty="0" smtClean="0">
                <a:solidFill>
                  <a:schemeClr val="accent4"/>
                </a:solidFill>
              </a:rPr>
              <a:t>-IM</a:t>
            </a:r>
          </a:p>
          <a:p>
            <a:r>
              <a:rPr lang="en-US" sz="1400" dirty="0" smtClean="0">
                <a:solidFill>
                  <a:schemeClr val="accent4"/>
                </a:solidFill>
              </a:rPr>
              <a:t>-SMS </a:t>
            </a:r>
            <a:r>
              <a:rPr lang="en-US" sz="1400" dirty="0" err="1" smtClean="0">
                <a:solidFill>
                  <a:schemeClr val="accent4"/>
                </a:solidFill>
              </a:rPr>
              <a:t>Texting</a:t>
            </a:r>
            <a:endParaRPr lang="en-US" sz="1400" dirty="0" smtClean="0">
              <a:solidFill>
                <a:schemeClr val="accent4"/>
              </a:solidFill>
            </a:endParaRPr>
          </a:p>
          <a:p>
            <a:r>
              <a:rPr lang="en-US" sz="1400" dirty="0" smtClean="0">
                <a:solidFill>
                  <a:schemeClr val="accent4"/>
                </a:solidFill>
              </a:rPr>
              <a:t>-Videos and Online Tutorials</a:t>
            </a:r>
          </a:p>
          <a:p>
            <a:r>
              <a:rPr lang="en-US" sz="1400" dirty="0" smtClean="0">
                <a:solidFill>
                  <a:schemeClr val="accent4"/>
                </a:solidFill>
              </a:rPr>
              <a:t>-Research Pathfinders or Guides (</a:t>
            </a:r>
            <a:r>
              <a:rPr lang="en-US" sz="1400" dirty="0" err="1" smtClean="0">
                <a:solidFill>
                  <a:schemeClr val="accent4"/>
                </a:solidFill>
              </a:rPr>
              <a:t>LibGuides</a:t>
            </a:r>
            <a:r>
              <a:rPr lang="en-US" sz="1400" dirty="0" smtClean="0">
                <a:solidFill>
                  <a:schemeClr val="accent4"/>
                </a:solidFill>
              </a:rPr>
              <a:t>)</a:t>
            </a:r>
            <a:endParaRPr lang="en-US" sz="1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7266" y="152400"/>
            <a:ext cx="1159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Scene 9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533400"/>
            <a:ext cx="2490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dirty="0" smtClean="0"/>
              <a:t>Guidelines and Etiquette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62216" y="902732"/>
            <a:ext cx="76035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Librarian: Yes, but what if the online students would not use these services?</a:t>
            </a:r>
          </a:p>
          <a:p>
            <a:pPr fontAlgn="base"/>
            <a:r>
              <a:rPr sz="1600" b="1" dirty="0" smtClean="0">
                <a:solidFill>
                  <a:schemeClr val="accent2"/>
                </a:solidFill>
              </a:rPr>
              <a:t>Narrator</a:t>
            </a:r>
            <a:r>
              <a:rPr sz="1600" b="1" dirty="0">
                <a:solidFill>
                  <a:schemeClr val="accent2"/>
                </a:solidFill>
              </a:rPr>
              <a:t>:</a:t>
            </a:r>
            <a:r>
              <a:rPr sz="1600" dirty="0">
                <a:solidFill>
                  <a:schemeClr val="accent2"/>
                </a:solidFill>
              </a:rPr>
              <a:t> You can help patrons to get comfortable with your online reference </a:t>
            </a:r>
            <a:r>
              <a:rPr sz="1600" dirty="0" smtClean="0">
                <a:solidFill>
                  <a:schemeClr val="accent2"/>
                </a:solidFill>
              </a:rPr>
              <a:t>service</a:t>
            </a:r>
            <a:r>
              <a:rPr lang="en-US" sz="1600" dirty="0" smtClean="0">
                <a:solidFill>
                  <a:schemeClr val="accent2"/>
                </a:solidFill>
              </a:rPr>
              <a:t>s</a:t>
            </a:r>
            <a:r>
              <a:rPr sz="1600" dirty="0" smtClean="0">
                <a:solidFill>
                  <a:schemeClr val="accent2"/>
                </a:solidFill>
              </a:rPr>
              <a:t> </a:t>
            </a:r>
            <a:r>
              <a:rPr sz="1600" dirty="0">
                <a:solidFill>
                  <a:schemeClr val="accent2"/>
                </a:solidFill>
              </a:rPr>
              <a:t>by</a:t>
            </a:r>
            <a:r>
              <a:rPr sz="1600" dirty="0" smtClean="0">
                <a:solidFill>
                  <a:schemeClr val="accent2"/>
                </a:solidFill>
              </a:rPr>
              <a:t> 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fontAlgn="base"/>
            <a:r>
              <a:rPr sz="1600" dirty="0" smtClean="0">
                <a:solidFill>
                  <a:schemeClr val="accent2"/>
                </a:solidFill>
              </a:rPr>
              <a:t>following </a:t>
            </a:r>
            <a:r>
              <a:rPr sz="1600" dirty="0">
                <a:solidFill>
                  <a:schemeClr val="accent2"/>
                </a:solidFill>
              </a:rPr>
              <a:t>some basic rules and </a:t>
            </a:r>
            <a:r>
              <a:rPr sz="1600" dirty="0" smtClean="0">
                <a:solidFill>
                  <a:schemeClr val="accent2"/>
                </a:solidFill>
              </a:rPr>
              <a:t>guidelines</a:t>
            </a:r>
            <a:r>
              <a:rPr lang="en-US" sz="1600" dirty="0" smtClean="0">
                <a:solidFill>
                  <a:schemeClr val="accent2"/>
                </a:solidFill>
              </a:rPr>
              <a:t>…</a:t>
            </a:r>
            <a:endParaRPr sz="1600" dirty="0" smtClean="0">
              <a:solidFill>
                <a:schemeClr val="accent2"/>
              </a:solidFill>
            </a:endParaRPr>
          </a:p>
          <a:p>
            <a:pPr fontAlgn="base"/>
            <a:endParaRPr sz="16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1381" y="6412468"/>
            <a:ext cx="4741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BB59"/>
                </a:solidFill>
              </a:rPr>
              <a:t>**</a:t>
            </a:r>
            <a:r>
              <a:rPr dirty="0" smtClean="0">
                <a:solidFill>
                  <a:schemeClr val="accent3"/>
                </a:solidFill>
              </a:rPr>
              <a:t>Animate </a:t>
            </a:r>
            <a:r>
              <a:rPr lang="en-US" dirty="0" smtClean="0">
                <a:solidFill>
                  <a:schemeClr val="accent3"/>
                </a:solidFill>
              </a:rPr>
              <a:t>talking points over the background</a:t>
            </a:r>
            <a:r>
              <a:rPr lang="en-US" dirty="0" smtClean="0">
                <a:solidFill>
                  <a:srgbClr val="9BBB59"/>
                </a:solidFill>
              </a:rPr>
              <a:t>**</a:t>
            </a:r>
            <a:endParaRPr lang="en-US" dirty="0">
              <a:solidFill>
                <a:srgbClr val="9BBB5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732" y="1725388"/>
            <a:ext cx="710194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600" dirty="0" smtClean="0">
                <a:solidFill>
                  <a:srgbClr val="8064A2"/>
                </a:solidFill>
              </a:rPr>
              <a:t>-</a:t>
            </a:r>
            <a:r>
              <a:rPr sz="1600" dirty="0" smtClean="0">
                <a:solidFill>
                  <a:srgbClr val="8064A2"/>
                </a:solidFill>
              </a:rPr>
              <a:t>Make </a:t>
            </a:r>
            <a:r>
              <a:rPr sz="1600" dirty="0">
                <a:solidFill>
                  <a:srgbClr val="8064A2"/>
                </a:solidFill>
              </a:rPr>
              <a:t>sure your online reference services are highly visible on the library website</a:t>
            </a:r>
            <a:r>
              <a:rPr sz="1600" dirty="0" smtClean="0">
                <a:solidFill>
                  <a:srgbClr val="8064A2"/>
                </a:solidFill>
              </a:rPr>
              <a:t>.</a:t>
            </a:r>
            <a:endParaRPr lang="en-US" sz="1600" dirty="0" smtClean="0">
              <a:solidFill>
                <a:srgbClr val="8064A2"/>
              </a:solidFill>
            </a:endParaRPr>
          </a:p>
          <a:p>
            <a:pPr fontAlgn="base"/>
            <a:endParaRPr sz="1600" dirty="0" smtClean="0">
              <a:solidFill>
                <a:srgbClr val="8064A2"/>
              </a:solidFill>
            </a:endParaRPr>
          </a:p>
          <a:p>
            <a:pPr fontAlgn="base">
              <a:buFontTx/>
              <a:buChar char="-"/>
            </a:pPr>
            <a:r>
              <a:rPr sz="1600" dirty="0" smtClean="0">
                <a:solidFill>
                  <a:srgbClr val="8064A2"/>
                </a:solidFill>
              </a:rPr>
              <a:t>Promote </a:t>
            </a:r>
            <a:r>
              <a:rPr sz="1600" dirty="0">
                <a:solidFill>
                  <a:srgbClr val="8064A2"/>
                </a:solidFill>
              </a:rPr>
              <a:t>the services to students within the online classroom system</a:t>
            </a:r>
            <a:r>
              <a:rPr sz="1600" dirty="0" smtClean="0">
                <a:solidFill>
                  <a:srgbClr val="8064A2"/>
                </a:solidFill>
              </a:rPr>
              <a:t> </a:t>
            </a:r>
            <a:r>
              <a:rPr lang="en-US" sz="1600" dirty="0" smtClean="0">
                <a:solidFill>
                  <a:srgbClr val="8064A2"/>
                </a:solidFill>
              </a:rPr>
              <a:t>through</a:t>
            </a:r>
            <a:r>
              <a:rPr sz="1600" dirty="0" smtClean="0">
                <a:solidFill>
                  <a:srgbClr val="8064A2"/>
                </a:solidFill>
              </a:rPr>
              <a:t> links</a:t>
            </a:r>
            <a:endParaRPr lang="en-US" sz="1600" dirty="0" smtClean="0">
              <a:solidFill>
                <a:srgbClr val="8064A2"/>
              </a:solidFill>
            </a:endParaRPr>
          </a:p>
          <a:p>
            <a:pPr fontAlgn="base"/>
            <a:r>
              <a:rPr sz="1600" dirty="0" smtClean="0">
                <a:solidFill>
                  <a:srgbClr val="8064A2"/>
                </a:solidFill>
              </a:rPr>
              <a:t> </a:t>
            </a:r>
            <a:r>
              <a:rPr sz="1600" dirty="0">
                <a:solidFill>
                  <a:srgbClr val="8064A2"/>
                </a:solidFill>
              </a:rPr>
              <a:t>and</a:t>
            </a:r>
            <a:r>
              <a:rPr sz="1600" dirty="0" smtClean="0">
                <a:solidFill>
                  <a:srgbClr val="8064A2"/>
                </a:solidFill>
              </a:rPr>
              <a:t> </a:t>
            </a:r>
            <a:r>
              <a:rPr lang="en-US" sz="1600" dirty="0" smtClean="0">
                <a:solidFill>
                  <a:srgbClr val="8064A2"/>
                </a:solidFill>
              </a:rPr>
              <a:t>explanations in </a:t>
            </a:r>
            <a:r>
              <a:rPr sz="1600" dirty="0" smtClean="0">
                <a:solidFill>
                  <a:srgbClr val="8064A2"/>
                </a:solidFill>
              </a:rPr>
              <a:t>introductory </a:t>
            </a:r>
            <a:r>
              <a:rPr sz="1600" dirty="0">
                <a:solidFill>
                  <a:srgbClr val="8064A2"/>
                </a:solidFill>
              </a:rPr>
              <a:t>materials for students new to the </a:t>
            </a:r>
            <a:r>
              <a:rPr sz="1600" dirty="0" smtClean="0">
                <a:solidFill>
                  <a:srgbClr val="8064A2"/>
                </a:solidFill>
              </a:rPr>
              <a:t>program</a:t>
            </a:r>
            <a:r>
              <a:rPr lang="en-US" sz="1600" dirty="0" err="1" smtClean="0">
                <a:solidFill>
                  <a:srgbClr val="8064A2"/>
                </a:solidFill>
              </a:rPr>
              <a:t>s</a:t>
            </a:r>
            <a:r>
              <a:rPr sz="1600" dirty="0" smtClean="0">
                <a:solidFill>
                  <a:srgbClr val="8064A2"/>
                </a:solidFill>
              </a:rPr>
              <a:t>.</a:t>
            </a:r>
            <a:endParaRPr lang="en-US" sz="1600" dirty="0" smtClean="0">
              <a:solidFill>
                <a:srgbClr val="8064A2"/>
              </a:solidFill>
            </a:endParaRPr>
          </a:p>
          <a:p>
            <a:pPr fontAlgn="base"/>
            <a:endParaRPr lang="en-US" sz="1600" dirty="0" smtClean="0">
              <a:solidFill>
                <a:srgbClr val="8064A2"/>
              </a:solidFill>
            </a:endParaRPr>
          </a:p>
          <a:p>
            <a:pPr fontAlgn="base"/>
            <a:r>
              <a:rPr lang="en-US" sz="1600" dirty="0" smtClean="0">
                <a:solidFill>
                  <a:srgbClr val="8064A2"/>
                </a:solidFill>
              </a:rPr>
              <a:t>-Brand reference services for better promotion – like “Ask a Librarian” which offers</a:t>
            </a:r>
          </a:p>
          <a:p>
            <a:pPr fontAlgn="base"/>
            <a:r>
              <a:rPr lang="en-US" sz="1600" dirty="0" smtClean="0">
                <a:solidFill>
                  <a:srgbClr val="8064A2"/>
                </a:solidFill>
              </a:rPr>
              <a:t>all services in one place online.</a:t>
            </a:r>
            <a:endParaRPr sz="1600" dirty="0" smtClean="0">
              <a:solidFill>
                <a:srgbClr val="8064A2"/>
              </a:solidFill>
            </a:endParaRPr>
          </a:p>
          <a:p>
            <a:endParaRPr lang="en-US" sz="1600" dirty="0">
              <a:solidFill>
                <a:schemeClr val="accent4"/>
              </a:solidFill>
            </a:endParaRPr>
          </a:p>
        </p:txBody>
      </p:sp>
      <p:pic>
        <p:nvPicPr>
          <p:cNvPr id="11" name="Picture 10" descr="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505200"/>
            <a:ext cx="3865416" cy="25011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96659" y="6096000"/>
            <a:ext cx="1950683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Supplement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7266" y="152400"/>
            <a:ext cx="1159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Scene 9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533400"/>
            <a:ext cx="3267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dirty="0" smtClean="0"/>
              <a:t>Guidelines and Etiquette (cont’d)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442979" y="902732"/>
            <a:ext cx="7349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600" b="1" dirty="0" smtClean="0">
                <a:solidFill>
                  <a:srgbClr val="C00000"/>
                </a:solidFill>
              </a:rPr>
              <a:t>Narrator</a:t>
            </a:r>
            <a:r>
              <a:rPr sz="1600" b="1" dirty="0" smtClean="0">
                <a:solidFill>
                  <a:srgbClr val="C00000"/>
                </a:solidFill>
              </a:rPr>
              <a:t>:</a:t>
            </a:r>
            <a:r>
              <a:rPr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Also </a:t>
            </a:r>
            <a:r>
              <a:rPr lang="en-US" sz="1600" dirty="0" smtClean="0">
                <a:solidFill>
                  <a:schemeClr val="accent2"/>
                </a:solidFill>
              </a:rPr>
              <a:t>remember, time is of the essence with online reference, be prompt, be </a:t>
            </a:r>
          </a:p>
          <a:p>
            <a:pPr fontAlgn="base"/>
            <a:r>
              <a:rPr lang="en-US" sz="1600" dirty="0" smtClean="0">
                <a:solidFill>
                  <a:schemeClr val="accent2"/>
                </a:solidFill>
              </a:rPr>
              <a:t>courteous, be friendly!</a:t>
            </a:r>
            <a:endParaRPr sz="16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1381" y="6488668"/>
            <a:ext cx="4741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BB59"/>
                </a:solidFill>
              </a:rPr>
              <a:t>**</a:t>
            </a:r>
            <a:r>
              <a:rPr dirty="0" smtClean="0">
                <a:solidFill>
                  <a:schemeClr val="accent3"/>
                </a:solidFill>
              </a:rPr>
              <a:t>Animate </a:t>
            </a:r>
            <a:r>
              <a:rPr lang="en-US" dirty="0" smtClean="0">
                <a:solidFill>
                  <a:schemeClr val="accent3"/>
                </a:solidFill>
              </a:rPr>
              <a:t>talking points over the background</a:t>
            </a:r>
            <a:r>
              <a:rPr lang="en-US" dirty="0" smtClean="0">
                <a:solidFill>
                  <a:srgbClr val="9BBB59"/>
                </a:solidFill>
              </a:rPr>
              <a:t>**</a:t>
            </a:r>
            <a:endParaRPr lang="en-US" dirty="0">
              <a:solidFill>
                <a:srgbClr val="9BBB5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371600"/>
            <a:ext cx="69379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dirty="0" smtClean="0">
                <a:solidFill>
                  <a:schemeClr val="accent4"/>
                </a:solidFill>
              </a:rPr>
              <a:t>-</a:t>
            </a:r>
            <a:r>
              <a:rPr sz="1600" dirty="0" smtClean="0">
                <a:solidFill>
                  <a:schemeClr val="accent4"/>
                </a:solidFill>
              </a:rPr>
              <a:t>Establish </a:t>
            </a:r>
            <a:r>
              <a:rPr sz="1600" dirty="0">
                <a:solidFill>
                  <a:schemeClr val="accent4"/>
                </a:solidFill>
              </a:rPr>
              <a:t>contact with the patron in a timely manner</a:t>
            </a:r>
            <a:r>
              <a:rPr sz="1600" dirty="0" smtClean="0">
                <a:solidFill>
                  <a:schemeClr val="accent4"/>
                </a:solidFill>
              </a:rPr>
              <a:t>.</a:t>
            </a:r>
            <a:r>
              <a:rPr lang="en-US" sz="1600" dirty="0" smtClean="0">
                <a:solidFill>
                  <a:schemeClr val="accent4"/>
                </a:solidFill>
              </a:rPr>
              <a:t/>
            </a:r>
            <a:br>
              <a:rPr lang="en-US" sz="1600" dirty="0" smtClean="0">
                <a:solidFill>
                  <a:schemeClr val="accent4"/>
                </a:solidFill>
              </a:rPr>
            </a:br>
            <a:endParaRPr sz="1600" dirty="0" smtClean="0">
              <a:solidFill>
                <a:schemeClr val="accent4"/>
              </a:solidFill>
            </a:endParaRPr>
          </a:p>
          <a:p>
            <a:pPr fontAlgn="base"/>
            <a:r>
              <a:rPr lang="en-US" sz="1600" dirty="0" smtClean="0">
                <a:solidFill>
                  <a:schemeClr val="accent4"/>
                </a:solidFill>
              </a:rPr>
              <a:t>-</a:t>
            </a:r>
            <a:r>
              <a:rPr sz="1600" dirty="0" smtClean="0">
                <a:solidFill>
                  <a:schemeClr val="accent4"/>
                </a:solidFill>
              </a:rPr>
              <a:t>Send </a:t>
            </a:r>
            <a:r>
              <a:rPr sz="1600" dirty="0">
                <a:solidFill>
                  <a:schemeClr val="accent4"/>
                </a:solidFill>
              </a:rPr>
              <a:t>an initial reply acknowledging receipt of their inquiry – or at the very least</a:t>
            </a:r>
            <a:r>
              <a:rPr sz="1600" dirty="0" smtClean="0">
                <a:solidFill>
                  <a:schemeClr val="accent4"/>
                </a:solidFill>
              </a:rPr>
              <a:t> </a:t>
            </a:r>
            <a:endParaRPr lang="en-US" sz="1600" dirty="0" smtClean="0">
              <a:solidFill>
                <a:schemeClr val="accent4"/>
              </a:solidFill>
            </a:endParaRPr>
          </a:p>
          <a:p>
            <a:pPr fontAlgn="base"/>
            <a:r>
              <a:rPr sz="1600" dirty="0" smtClean="0">
                <a:solidFill>
                  <a:schemeClr val="accent4"/>
                </a:solidFill>
              </a:rPr>
              <a:t>generate </a:t>
            </a:r>
            <a:r>
              <a:rPr sz="1600" dirty="0">
                <a:solidFill>
                  <a:schemeClr val="accent4"/>
                </a:solidFill>
              </a:rPr>
              <a:t>an automated response </a:t>
            </a:r>
            <a:r>
              <a:rPr sz="1600" dirty="0" smtClean="0">
                <a:solidFill>
                  <a:schemeClr val="accent4"/>
                </a:solidFill>
              </a:rPr>
              <a:t>t</a:t>
            </a:r>
            <a:r>
              <a:rPr lang="en-US" sz="1600" dirty="0" err="1" smtClean="0">
                <a:solidFill>
                  <a:schemeClr val="accent4"/>
                </a:solidFill>
              </a:rPr>
              <a:t>o</a:t>
            </a:r>
            <a:r>
              <a:rPr sz="1600" dirty="0" smtClean="0">
                <a:solidFill>
                  <a:schemeClr val="accent4"/>
                </a:solidFill>
              </a:rPr>
              <a:t> tell </a:t>
            </a:r>
            <a:r>
              <a:rPr sz="1600" dirty="0">
                <a:solidFill>
                  <a:schemeClr val="accent4"/>
                </a:solidFill>
              </a:rPr>
              <a:t>the user you are working on their request</a:t>
            </a:r>
            <a:r>
              <a:rPr sz="1600" dirty="0" smtClean="0">
                <a:solidFill>
                  <a:schemeClr val="accent4"/>
                </a:solidFill>
              </a:rPr>
              <a:t>.</a:t>
            </a:r>
            <a:endParaRPr lang="en-US" sz="1600" dirty="0" smtClean="0">
              <a:solidFill>
                <a:schemeClr val="accent4"/>
              </a:solidFill>
            </a:endParaRPr>
          </a:p>
          <a:p>
            <a:pPr fontAlgn="base"/>
            <a:endParaRPr lang="en-US" sz="1600" dirty="0" smtClean="0">
              <a:solidFill>
                <a:schemeClr val="accent4"/>
              </a:solidFill>
            </a:endParaRPr>
          </a:p>
          <a:p>
            <a:pPr fontAlgn="base"/>
            <a:r>
              <a:rPr lang="en-US" sz="1600" dirty="0" smtClean="0">
                <a:solidFill>
                  <a:schemeClr val="accent4"/>
                </a:solidFill>
              </a:rPr>
              <a:t>-</a:t>
            </a:r>
            <a:r>
              <a:rPr sz="1600" dirty="0" smtClean="0">
                <a:solidFill>
                  <a:schemeClr val="accent4"/>
                </a:solidFill>
              </a:rPr>
              <a:t>Ask </a:t>
            </a:r>
            <a:r>
              <a:rPr sz="1600" dirty="0">
                <a:solidFill>
                  <a:schemeClr val="accent4"/>
                </a:solidFill>
              </a:rPr>
              <a:t>open-ended questions and use online forms to collect pertinent info from</a:t>
            </a:r>
            <a:r>
              <a:rPr sz="1600" dirty="0" smtClean="0">
                <a:solidFill>
                  <a:schemeClr val="accent4"/>
                </a:solidFill>
              </a:rPr>
              <a:t> </a:t>
            </a:r>
            <a:endParaRPr lang="en-US" sz="1600" dirty="0" smtClean="0">
              <a:solidFill>
                <a:schemeClr val="accent4"/>
              </a:solidFill>
            </a:endParaRPr>
          </a:p>
          <a:p>
            <a:pPr fontAlgn="base"/>
            <a:r>
              <a:rPr sz="1600" dirty="0" smtClean="0">
                <a:solidFill>
                  <a:schemeClr val="accent4"/>
                </a:solidFill>
              </a:rPr>
              <a:t>the </a:t>
            </a:r>
            <a:r>
              <a:rPr sz="1600" dirty="0">
                <a:solidFill>
                  <a:schemeClr val="accent4"/>
                </a:solidFill>
              </a:rPr>
              <a:t>patron if possible.</a:t>
            </a:r>
            <a:endParaRPr sz="1600" dirty="0" smtClean="0">
              <a:solidFill>
                <a:schemeClr val="accent4"/>
              </a:solidFill>
            </a:endParaRPr>
          </a:p>
          <a:p>
            <a:pPr fontAlgn="base"/>
            <a:endParaRPr lang="en-US" sz="1600" dirty="0" smtClean="0">
              <a:solidFill>
                <a:schemeClr val="accent4"/>
              </a:solidFill>
            </a:endParaRPr>
          </a:p>
          <a:p>
            <a:pPr fontAlgn="base"/>
            <a:r>
              <a:rPr lang="en-US" sz="1600" dirty="0">
                <a:solidFill>
                  <a:schemeClr val="accent4"/>
                </a:solidFill>
              </a:rPr>
              <a:t>-</a:t>
            </a:r>
            <a:r>
              <a:rPr sz="1600" dirty="0" smtClean="0">
                <a:solidFill>
                  <a:schemeClr val="accent4"/>
                </a:solidFill>
              </a:rPr>
              <a:t>Offer </a:t>
            </a:r>
            <a:r>
              <a:rPr sz="1600" dirty="0">
                <a:solidFill>
                  <a:schemeClr val="accent4"/>
                </a:solidFill>
              </a:rPr>
              <a:t>cordial and friendly responses</a:t>
            </a:r>
          </a:p>
          <a:p>
            <a:endParaRPr lang="en-US" sz="1600" dirty="0">
              <a:solidFill>
                <a:schemeClr val="accent4"/>
              </a:solidFill>
            </a:endParaRPr>
          </a:p>
        </p:txBody>
      </p:sp>
      <p:pic>
        <p:nvPicPr>
          <p:cNvPr id="11" name="Picture 10" descr="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899648"/>
            <a:ext cx="3865416" cy="25011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96659" y="6248400"/>
            <a:ext cx="1950683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Supplement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7266" y="152400"/>
            <a:ext cx="1159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Scene 9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533400"/>
            <a:ext cx="3267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dirty="0" smtClean="0"/>
              <a:t>Guidelines and Etiquette (cont’d)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85800" y="902732"/>
            <a:ext cx="79542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sz="1600" b="1" dirty="0">
                <a:solidFill>
                  <a:schemeClr val="accent1"/>
                </a:solidFill>
              </a:rPr>
              <a:t>Librarian: </a:t>
            </a:r>
            <a:r>
              <a:rPr sz="1600" dirty="0">
                <a:solidFill>
                  <a:schemeClr val="accent1"/>
                </a:solidFill>
              </a:rPr>
              <a:t>People say it is easy to communicate online, but I am nervous, not seeing the face</a:t>
            </a:r>
            <a:r>
              <a:rPr sz="1600" dirty="0" smtClean="0">
                <a:solidFill>
                  <a:schemeClr val="accent1"/>
                </a:solidFill>
              </a:rPr>
              <a:t> </a:t>
            </a:r>
            <a:endParaRPr lang="en-US" sz="1600" dirty="0" smtClean="0">
              <a:solidFill>
                <a:schemeClr val="accent1"/>
              </a:solidFill>
            </a:endParaRPr>
          </a:p>
          <a:p>
            <a:pPr fontAlgn="base"/>
            <a:r>
              <a:rPr sz="1600" dirty="0" smtClean="0">
                <a:solidFill>
                  <a:schemeClr val="accent1"/>
                </a:solidFill>
              </a:rPr>
              <a:t>of </a:t>
            </a:r>
            <a:r>
              <a:rPr sz="1600" dirty="0">
                <a:solidFill>
                  <a:schemeClr val="accent1"/>
                </a:solidFill>
              </a:rPr>
              <a:t>the person I am talking to.</a:t>
            </a:r>
            <a:r>
              <a:rPr sz="1600" dirty="0" smtClean="0">
                <a:solidFill>
                  <a:schemeClr val="accent1"/>
                </a:solidFill>
              </a:rPr>
              <a:t> </a:t>
            </a:r>
            <a:endParaRPr lang="en-US" sz="1600" dirty="0" smtClean="0">
              <a:solidFill>
                <a:schemeClr val="accent1"/>
              </a:solidFill>
            </a:endParaRPr>
          </a:p>
          <a:p>
            <a:pPr fontAlgn="base"/>
            <a:r>
              <a:rPr sz="1600" b="1" dirty="0" smtClean="0">
                <a:solidFill>
                  <a:schemeClr val="accent2"/>
                </a:solidFill>
              </a:rPr>
              <a:t>Narrator</a:t>
            </a:r>
            <a:r>
              <a:rPr sz="1600" b="1" dirty="0">
                <a:solidFill>
                  <a:schemeClr val="accent2"/>
                </a:solidFill>
              </a:rPr>
              <a:t>:</a:t>
            </a:r>
            <a:r>
              <a:rPr sz="1600" dirty="0">
                <a:solidFill>
                  <a:schemeClr val="accent2"/>
                </a:solidFill>
              </a:rPr>
              <a:t> Chances are, the person at the other end is as nervous as you are about online</a:t>
            </a:r>
            <a:r>
              <a:rPr sz="1600" dirty="0" smtClean="0">
                <a:solidFill>
                  <a:schemeClr val="accent2"/>
                </a:solidFill>
              </a:rPr>
              <a:t> 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fontAlgn="base"/>
            <a:r>
              <a:rPr sz="1600" dirty="0" smtClean="0">
                <a:solidFill>
                  <a:schemeClr val="accent2"/>
                </a:solidFill>
              </a:rPr>
              <a:t>communication</a:t>
            </a:r>
            <a:r>
              <a:rPr sz="1600" dirty="0">
                <a:solidFill>
                  <a:schemeClr val="accent2"/>
                </a:solidFill>
              </a:rPr>
              <a:t>, </a:t>
            </a:r>
            <a:r>
              <a:rPr lang="en-US" sz="1600" dirty="0" smtClean="0">
                <a:solidFill>
                  <a:schemeClr val="accent2"/>
                </a:solidFill>
              </a:rPr>
              <a:t>but you can eliminate that worry by following some simple rules: </a:t>
            </a:r>
            <a:endParaRPr sz="1600" dirty="0" smtClean="0">
              <a:solidFill>
                <a:schemeClr val="accent2"/>
              </a:solidFill>
            </a:endParaRPr>
          </a:p>
          <a:p>
            <a:pPr fontAlgn="base"/>
            <a:endParaRPr sz="16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1381" y="6488668"/>
            <a:ext cx="4741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BB59"/>
                </a:solidFill>
              </a:rPr>
              <a:t>**</a:t>
            </a:r>
            <a:r>
              <a:rPr dirty="0" smtClean="0">
                <a:solidFill>
                  <a:schemeClr val="accent3"/>
                </a:solidFill>
              </a:rPr>
              <a:t>Animate </a:t>
            </a:r>
            <a:r>
              <a:rPr lang="en-US" dirty="0" smtClean="0">
                <a:solidFill>
                  <a:schemeClr val="accent3"/>
                </a:solidFill>
              </a:rPr>
              <a:t>talking points over the background</a:t>
            </a:r>
            <a:r>
              <a:rPr lang="en-US" dirty="0" smtClean="0">
                <a:solidFill>
                  <a:srgbClr val="9BBB59"/>
                </a:solidFill>
              </a:rPr>
              <a:t>**</a:t>
            </a:r>
            <a:endParaRPr lang="en-US" dirty="0">
              <a:solidFill>
                <a:srgbClr val="9BBB5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981200"/>
            <a:ext cx="82491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dirty="0" smtClean="0">
                <a:solidFill>
                  <a:schemeClr val="accent4"/>
                </a:solidFill>
              </a:rPr>
              <a:t>-</a:t>
            </a:r>
            <a:r>
              <a:rPr dirty="0">
                <a:solidFill>
                  <a:schemeClr val="accent4"/>
                </a:solidFill>
              </a:rPr>
              <a:t>Do NOT use ALL CAPS – This </a:t>
            </a:r>
            <a:r>
              <a:rPr lang="en-US" dirty="0" smtClean="0">
                <a:solidFill>
                  <a:schemeClr val="accent4"/>
                </a:solidFill>
              </a:rPr>
              <a:t>is </a:t>
            </a:r>
            <a:r>
              <a:rPr dirty="0" smtClean="0">
                <a:solidFill>
                  <a:schemeClr val="accent4"/>
                </a:solidFill>
              </a:rPr>
              <a:t>perceived </a:t>
            </a:r>
            <a:r>
              <a:rPr dirty="0">
                <a:solidFill>
                  <a:schemeClr val="accent4"/>
                </a:solidFill>
              </a:rPr>
              <a:t>as yelling in online communication</a:t>
            </a:r>
            <a:r>
              <a:rPr dirty="0" smtClean="0">
                <a:solidFill>
                  <a:schemeClr val="accent4"/>
                </a:solidFill>
              </a:rPr>
              <a:t>.</a:t>
            </a:r>
            <a:endParaRPr dirty="0" smtClean="0">
              <a:solidFill>
                <a:schemeClr val="accent4"/>
              </a:solidFill>
            </a:endParaRPr>
          </a:p>
          <a:p>
            <a:pPr fontAlgn="base"/>
            <a:r>
              <a:rPr lang="en-US" dirty="0" smtClean="0">
                <a:solidFill>
                  <a:schemeClr val="accent4"/>
                </a:solidFill>
              </a:rPr>
              <a:t>-</a:t>
            </a:r>
            <a:r>
              <a:rPr dirty="0" smtClean="0">
                <a:solidFill>
                  <a:schemeClr val="accent4"/>
                </a:solidFill>
              </a:rPr>
              <a:t>Be </a:t>
            </a:r>
            <a:r>
              <a:rPr dirty="0">
                <a:solidFill>
                  <a:schemeClr val="accent4"/>
                </a:solidFill>
              </a:rPr>
              <a:t>familiar with, but avoid using “Netspeak” abbreviations like LOL, FYI, </a:t>
            </a:r>
            <a:r>
              <a:rPr dirty="0" smtClean="0">
                <a:solidFill>
                  <a:schemeClr val="accent4"/>
                </a:solidFill>
              </a:rPr>
              <a:t>IM</a:t>
            </a:r>
            <a:r>
              <a:rPr lang="en-US" dirty="0">
                <a:solidFill>
                  <a:schemeClr val="accent4"/>
                </a:solidFill>
              </a:rPr>
              <a:t>H</a:t>
            </a:r>
            <a:r>
              <a:rPr dirty="0" smtClean="0">
                <a:solidFill>
                  <a:schemeClr val="accent4"/>
                </a:solidFill>
              </a:rPr>
              <a:t>O</a:t>
            </a:r>
            <a:r>
              <a:rPr dirty="0">
                <a:solidFill>
                  <a:schemeClr val="accent4"/>
                </a:solidFill>
              </a:rPr>
              <a:t>, OMG,</a:t>
            </a:r>
            <a:r>
              <a:rPr dirty="0" smtClean="0">
                <a:solidFill>
                  <a:schemeClr val="accent4"/>
                </a:solidFill>
              </a:rPr>
              <a:t> </a:t>
            </a: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dirty="0" smtClean="0">
                <a:solidFill>
                  <a:schemeClr val="accent4"/>
                </a:solidFill>
              </a:rPr>
              <a:t>BTW </a:t>
            </a:r>
            <a:r>
              <a:rPr dirty="0">
                <a:solidFill>
                  <a:schemeClr val="accent4"/>
                </a:solidFill>
              </a:rPr>
              <a:t>and so </a:t>
            </a:r>
            <a:r>
              <a:rPr dirty="0" smtClean="0">
                <a:solidFill>
                  <a:schemeClr val="accent4"/>
                </a:solidFill>
              </a:rPr>
              <a:t>on</a:t>
            </a:r>
            <a:r>
              <a:rPr lang="en-US" dirty="0" smtClean="0">
                <a:solidFill>
                  <a:schemeClr val="accent4"/>
                </a:solidFill>
              </a:rPr>
              <a:t>.</a:t>
            </a:r>
            <a:endParaRPr lang="en-US" dirty="0" smtClean="0">
              <a:solidFill>
                <a:schemeClr val="accent4"/>
              </a:solidFill>
            </a:endParaRPr>
          </a:p>
          <a:p>
            <a:pPr fontAlgn="base"/>
            <a:r>
              <a:rPr lang="en-US" dirty="0" smtClean="0">
                <a:solidFill>
                  <a:schemeClr val="accent4"/>
                </a:solidFill>
              </a:rPr>
              <a:t>-</a:t>
            </a:r>
            <a:r>
              <a:rPr dirty="0" smtClean="0">
                <a:solidFill>
                  <a:schemeClr val="accent4"/>
                </a:solidFill>
              </a:rPr>
              <a:t>Don’t </a:t>
            </a:r>
            <a:r>
              <a:rPr dirty="0">
                <a:solidFill>
                  <a:schemeClr val="accent4"/>
                </a:solidFill>
              </a:rPr>
              <a:t>be afraid to ask a patron to clarify </a:t>
            </a:r>
            <a:r>
              <a:rPr lang="en-US" dirty="0" smtClean="0">
                <a:solidFill>
                  <a:schemeClr val="accent4"/>
                </a:solidFill>
              </a:rPr>
              <a:t>their question.</a:t>
            </a:r>
          </a:p>
          <a:p>
            <a:pPr fontAlgn="base"/>
            <a:r>
              <a:rPr lang="en-US" dirty="0">
                <a:solidFill>
                  <a:schemeClr val="accent4"/>
                </a:solidFill>
              </a:rPr>
              <a:t>-</a:t>
            </a:r>
            <a:r>
              <a:rPr dirty="0" smtClean="0">
                <a:solidFill>
                  <a:schemeClr val="accent4"/>
                </a:solidFill>
              </a:rPr>
              <a:t>Be </a:t>
            </a:r>
            <a:r>
              <a:rPr dirty="0">
                <a:solidFill>
                  <a:schemeClr val="accent4"/>
                </a:solidFill>
              </a:rPr>
              <a:t>polite.</a:t>
            </a:r>
          </a:p>
        </p:txBody>
      </p:sp>
      <p:pic>
        <p:nvPicPr>
          <p:cNvPr id="11" name="Picture 10" descr="-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458528"/>
            <a:ext cx="4290836" cy="27764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96659" y="6172200"/>
            <a:ext cx="1950683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Supplement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152400"/>
            <a:ext cx="1776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Introduction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762000"/>
            <a:ext cx="8097088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dirty="0"/>
              <a:t>Introduce</a:t>
            </a:r>
            <a:r>
              <a:rPr dirty="0" smtClean="0"/>
              <a:t> </a:t>
            </a:r>
            <a:r>
              <a:rPr lang="en-US" dirty="0" smtClean="0"/>
              <a:t>the P</a:t>
            </a:r>
            <a:r>
              <a:rPr dirty="0" smtClean="0"/>
              <a:t>resentation</a:t>
            </a:r>
            <a:r>
              <a:rPr lang="en-US" smtClean="0"/>
              <a:t> – Movie Title: </a:t>
            </a:r>
            <a:br>
              <a:rPr lang="en-US" smtClean="0"/>
            </a:br>
            <a:endParaRPr lang="en-US" dirty="0" smtClean="0"/>
          </a:p>
          <a:p>
            <a:pPr fontAlgn="base"/>
            <a:r>
              <a:rPr lang="en-US" dirty="0" smtClean="0"/>
              <a:t>List our names and what class it is for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 fontAlgn="base"/>
            <a:r>
              <a:rPr dirty="0" smtClean="0"/>
              <a:t>List goals</a:t>
            </a:r>
            <a:r>
              <a:rPr lang="en-US" dirty="0" smtClean="0"/>
              <a:t> including what we want people to learn from this presentation:</a:t>
            </a:r>
            <a:br>
              <a:rPr lang="en-US" dirty="0" smtClean="0"/>
            </a:br>
            <a:endParaRPr lang="en-US" dirty="0" smtClean="0"/>
          </a:p>
          <a:p>
            <a:pPr lvl="2" fontAlgn="base">
              <a:buFont typeface="Arial"/>
              <a:buChar char="•"/>
            </a:pPr>
            <a:r>
              <a:rPr lang="en-US" dirty="0" smtClean="0">
                <a:solidFill>
                  <a:srgbClr val="8064A2"/>
                </a:solidFill>
              </a:rPr>
              <a:t>What technologies librarians can use to help online students.</a:t>
            </a:r>
            <a:br>
              <a:rPr lang="en-US" dirty="0" smtClean="0">
                <a:solidFill>
                  <a:srgbClr val="8064A2"/>
                </a:solidFill>
              </a:rPr>
            </a:br>
            <a:endParaRPr lang="en-US" dirty="0" smtClean="0">
              <a:solidFill>
                <a:srgbClr val="8064A2"/>
              </a:solidFill>
            </a:endParaRPr>
          </a:p>
          <a:p>
            <a:pPr lvl="2" fontAlgn="base">
              <a:buFont typeface="Arial"/>
              <a:buChar char="•"/>
            </a:pPr>
            <a:r>
              <a:rPr lang="en-US" dirty="0" smtClean="0">
                <a:solidFill>
                  <a:srgbClr val="8064A2"/>
                </a:solidFill>
              </a:rPr>
              <a:t>Who provides some of these technologies.</a:t>
            </a:r>
            <a:br>
              <a:rPr lang="en-US" dirty="0" smtClean="0">
                <a:solidFill>
                  <a:srgbClr val="8064A2"/>
                </a:solidFill>
              </a:rPr>
            </a:br>
            <a:endParaRPr lang="en-US" dirty="0" smtClean="0">
              <a:solidFill>
                <a:srgbClr val="8064A2"/>
              </a:solidFill>
            </a:endParaRPr>
          </a:p>
          <a:p>
            <a:pPr lvl="2" fontAlgn="base">
              <a:buFont typeface="Arial"/>
              <a:buChar char="•"/>
            </a:pPr>
            <a:r>
              <a:rPr lang="en-US" dirty="0" smtClean="0">
                <a:solidFill>
                  <a:srgbClr val="8064A2"/>
                </a:solidFill>
              </a:rPr>
              <a:t>Including where these technologies are available (supplemental materials)</a:t>
            </a:r>
            <a:br>
              <a:rPr lang="en-US" dirty="0" smtClean="0">
                <a:solidFill>
                  <a:srgbClr val="8064A2"/>
                </a:solidFill>
              </a:rPr>
            </a:br>
            <a:endParaRPr lang="en-US" dirty="0" smtClean="0">
              <a:solidFill>
                <a:srgbClr val="8064A2"/>
              </a:solidFill>
            </a:endParaRPr>
          </a:p>
          <a:p>
            <a:pPr lvl="2" fontAlgn="base">
              <a:buFont typeface="Arial"/>
              <a:buChar char="•"/>
            </a:pPr>
            <a:r>
              <a:rPr lang="en-US" dirty="0" smtClean="0">
                <a:solidFill>
                  <a:srgbClr val="8064A2"/>
                </a:solidFill>
              </a:rPr>
              <a:t>Illustrate some examples of using these technologies</a:t>
            </a:r>
            <a:br>
              <a:rPr lang="en-US" dirty="0" smtClean="0">
                <a:solidFill>
                  <a:srgbClr val="8064A2"/>
                </a:solidFill>
              </a:rPr>
            </a:br>
            <a:endParaRPr lang="en-US" dirty="0" smtClean="0">
              <a:solidFill>
                <a:srgbClr val="8064A2"/>
              </a:solidFill>
            </a:endParaRPr>
          </a:p>
          <a:p>
            <a:pPr lvl="2" fontAlgn="base">
              <a:buFont typeface="Arial"/>
              <a:buChar char="•"/>
            </a:pPr>
            <a:r>
              <a:rPr lang="en-US" dirty="0" smtClean="0">
                <a:solidFill>
                  <a:srgbClr val="8064A2"/>
                </a:solidFill>
              </a:rPr>
              <a:t>General understanding of basic guidelines for online reference</a:t>
            </a:r>
            <a:br>
              <a:rPr lang="en-US" dirty="0" smtClean="0">
                <a:solidFill>
                  <a:srgbClr val="8064A2"/>
                </a:solidFill>
              </a:rPr>
            </a:br>
            <a:endParaRPr lang="en-US" dirty="0" smtClean="0">
              <a:solidFill>
                <a:srgbClr val="8064A2"/>
              </a:solidFill>
            </a:endParaRPr>
          </a:p>
          <a:p>
            <a:pPr lvl="2" fontAlgn="base">
              <a:buFont typeface="Arial"/>
              <a:buChar char="•"/>
            </a:pPr>
            <a:r>
              <a:rPr lang="en-US" dirty="0" smtClean="0">
                <a:solidFill>
                  <a:srgbClr val="8064A2"/>
                </a:solidFill>
              </a:rPr>
              <a:t>Basic etiquette for online communication</a:t>
            </a:r>
            <a:endParaRPr dirty="0" smtClean="0">
              <a:solidFill>
                <a:srgbClr val="8064A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564" y="6183868"/>
            <a:ext cx="802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BB59"/>
                </a:solidFill>
              </a:rPr>
              <a:t>**The goals will be animated like a movie opening title sequence (e.g. Star Wars)**</a:t>
            </a:r>
            <a:endParaRPr lang="en-US" dirty="0">
              <a:solidFill>
                <a:srgbClr val="9BBB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7266" y="152400"/>
            <a:ext cx="1159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Scene 9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533400"/>
            <a:ext cx="3267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dirty="0" smtClean="0"/>
              <a:t>Guidelines and Etiquette (cont’d)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201381" y="6412468"/>
            <a:ext cx="4741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BB59"/>
                </a:solidFill>
              </a:rPr>
              <a:t>**</a:t>
            </a:r>
            <a:r>
              <a:rPr dirty="0" smtClean="0">
                <a:solidFill>
                  <a:schemeClr val="accent3"/>
                </a:solidFill>
              </a:rPr>
              <a:t>Animate </a:t>
            </a:r>
            <a:r>
              <a:rPr lang="en-US" dirty="0" smtClean="0">
                <a:solidFill>
                  <a:schemeClr val="accent3"/>
                </a:solidFill>
              </a:rPr>
              <a:t>talking points over the background</a:t>
            </a:r>
            <a:r>
              <a:rPr lang="en-US" dirty="0" smtClean="0">
                <a:solidFill>
                  <a:srgbClr val="9BBB59"/>
                </a:solidFill>
              </a:rPr>
              <a:t>**</a:t>
            </a:r>
            <a:endParaRPr lang="en-US" dirty="0">
              <a:solidFill>
                <a:srgbClr val="9BBB5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838200"/>
            <a:ext cx="852641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dirty="0" smtClean="0">
                <a:solidFill>
                  <a:srgbClr val="8064A2"/>
                </a:solidFill>
              </a:rPr>
              <a:t>-</a:t>
            </a:r>
            <a:r>
              <a:rPr dirty="0">
                <a:solidFill>
                  <a:srgbClr val="8064A2"/>
                </a:solidFill>
              </a:rPr>
              <a:t>Point to specific resources the student can use. If you can offer a link to the location</a:t>
            </a:r>
            <a:r>
              <a:rPr dirty="0" smtClean="0">
                <a:solidFill>
                  <a:srgbClr val="8064A2"/>
                </a:solidFill>
              </a:rPr>
              <a:t>,</a:t>
            </a:r>
            <a:endParaRPr lang="en-US" dirty="0" smtClean="0">
              <a:solidFill>
                <a:srgbClr val="8064A2"/>
              </a:solidFill>
            </a:endParaRPr>
          </a:p>
          <a:p>
            <a:pPr fontAlgn="base"/>
            <a:r>
              <a:rPr dirty="0" smtClean="0">
                <a:solidFill>
                  <a:srgbClr val="8064A2"/>
                </a:solidFill>
              </a:rPr>
              <a:t>do </a:t>
            </a:r>
            <a:r>
              <a:rPr dirty="0">
                <a:solidFill>
                  <a:srgbClr val="8064A2"/>
                </a:solidFill>
              </a:rPr>
              <a:t>it.  </a:t>
            </a:r>
            <a:endParaRPr dirty="0" smtClean="0">
              <a:solidFill>
                <a:srgbClr val="8064A2"/>
              </a:solidFill>
            </a:endParaRPr>
          </a:p>
          <a:p>
            <a:pPr fontAlgn="base"/>
            <a:endParaRPr lang="en-US" dirty="0" smtClean="0">
              <a:solidFill>
                <a:schemeClr val="accent4"/>
              </a:solidFill>
            </a:endParaRPr>
          </a:p>
          <a:p>
            <a:pPr fontAlgn="base"/>
            <a:r>
              <a:rPr lang="en-US" dirty="0">
                <a:solidFill>
                  <a:schemeClr val="accent4"/>
                </a:solidFill>
              </a:rPr>
              <a:t>-</a:t>
            </a:r>
            <a:r>
              <a:rPr dirty="0" smtClean="0">
                <a:solidFill>
                  <a:schemeClr val="accent4"/>
                </a:solidFill>
              </a:rPr>
              <a:t>Offer </a:t>
            </a:r>
            <a:r>
              <a:rPr dirty="0">
                <a:solidFill>
                  <a:schemeClr val="accent4"/>
                </a:solidFill>
              </a:rPr>
              <a:t>screen shots or use screen sharing software to demonstrate resources.</a:t>
            </a:r>
            <a:endParaRPr dirty="0" smtClean="0">
              <a:solidFill>
                <a:schemeClr val="accent4"/>
              </a:solidFill>
            </a:endParaRPr>
          </a:p>
          <a:p>
            <a:pPr fontAlgn="base"/>
            <a:endParaRPr lang="en-US" dirty="0" smtClean="0"/>
          </a:p>
          <a:p>
            <a:pPr fontAlgn="base"/>
            <a:r>
              <a:rPr dirty="0" smtClean="0">
                <a:solidFill>
                  <a:schemeClr val="accent1"/>
                </a:solidFill>
              </a:rPr>
              <a:t>Librarian</a:t>
            </a:r>
            <a:r>
              <a:rPr dirty="0">
                <a:solidFill>
                  <a:schemeClr val="accent1"/>
                </a:solidFill>
              </a:rPr>
              <a:t>: Like I did with join.me?</a:t>
            </a:r>
          </a:p>
          <a:p>
            <a:pPr fontAlgn="base"/>
            <a:r>
              <a:rPr dirty="0">
                <a:solidFill>
                  <a:schemeClr val="accent2"/>
                </a:solidFill>
              </a:rPr>
              <a:t>Narrator: Exactly. You can always...</a:t>
            </a:r>
            <a:endParaRPr dirty="0" smtClean="0">
              <a:solidFill>
                <a:schemeClr val="accent2"/>
              </a:solidFill>
            </a:endParaRP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>
                <a:solidFill>
                  <a:srgbClr val="8064A2"/>
                </a:solidFill>
              </a:rPr>
              <a:t>-</a:t>
            </a:r>
            <a:r>
              <a:rPr dirty="0" smtClean="0">
                <a:solidFill>
                  <a:srgbClr val="8064A2"/>
                </a:solidFill>
              </a:rPr>
              <a:t>Tailor </a:t>
            </a:r>
            <a:r>
              <a:rPr dirty="0">
                <a:solidFill>
                  <a:srgbClr val="8064A2"/>
                </a:solidFill>
              </a:rPr>
              <a:t>your responses to the </a:t>
            </a:r>
            <a:r>
              <a:rPr dirty="0" smtClean="0">
                <a:solidFill>
                  <a:srgbClr val="8064A2"/>
                </a:solidFill>
              </a:rPr>
              <a:t>medium</a:t>
            </a:r>
            <a:r>
              <a:rPr lang="en-US" dirty="0" smtClean="0">
                <a:solidFill>
                  <a:srgbClr val="8064A2"/>
                </a:solidFill>
              </a:rPr>
              <a:t/>
            </a:r>
            <a:br>
              <a:rPr lang="en-US" dirty="0" smtClean="0">
                <a:solidFill>
                  <a:srgbClr val="8064A2"/>
                </a:solidFill>
              </a:rPr>
            </a:br>
            <a:r>
              <a:rPr lang="en-US" dirty="0" smtClean="0">
                <a:solidFill>
                  <a:srgbClr val="8064A2"/>
                </a:solidFill>
              </a:rPr>
              <a:t>	</a:t>
            </a:r>
            <a:r>
              <a:rPr dirty="0" smtClean="0">
                <a:solidFill>
                  <a:srgbClr val="8064A2"/>
                </a:solidFill>
              </a:rPr>
              <a:t>SMS </a:t>
            </a:r>
            <a:r>
              <a:rPr dirty="0">
                <a:solidFill>
                  <a:srgbClr val="8064A2"/>
                </a:solidFill>
              </a:rPr>
              <a:t>Text messages have a 160 character </a:t>
            </a:r>
            <a:r>
              <a:rPr dirty="0" smtClean="0">
                <a:solidFill>
                  <a:srgbClr val="8064A2"/>
                </a:solidFill>
              </a:rPr>
              <a:t>limit </a:t>
            </a:r>
            <a:endParaRPr lang="en-US" dirty="0" smtClean="0">
              <a:solidFill>
                <a:srgbClr val="8064A2"/>
              </a:solidFill>
            </a:endParaRPr>
          </a:p>
          <a:p>
            <a:pPr fontAlgn="base"/>
            <a:r>
              <a:rPr lang="en-US" dirty="0" smtClean="0">
                <a:solidFill>
                  <a:srgbClr val="8064A2"/>
                </a:solidFill>
              </a:rPr>
              <a:t>	E</a:t>
            </a:r>
            <a:r>
              <a:rPr dirty="0" smtClean="0">
                <a:solidFill>
                  <a:srgbClr val="8064A2"/>
                </a:solidFill>
              </a:rPr>
              <a:t>-</a:t>
            </a:r>
            <a:r>
              <a:rPr dirty="0">
                <a:solidFill>
                  <a:srgbClr val="8064A2"/>
                </a:solidFill>
              </a:rPr>
              <a:t>mails can be longer but be </a:t>
            </a:r>
            <a:r>
              <a:rPr dirty="0" smtClean="0">
                <a:solidFill>
                  <a:srgbClr val="8064A2"/>
                </a:solidFill>
              </a:rPr>
              <a:t>concise</a:t>
            </a:r>
            <a:endParaRPr lang="en-US" dirty="0" smtClean="0">
              <a:solidFill>
                <a:srgbClr val="8064A2"/>
              </a:solidFill>
            </a:endParaRPr>
          </a:p>
          <a:p>
            <a:pPr fontAlgn="base"/>
            <a:r>
              <a:rPr lang="en-US" dirty="0" smtClean="0">
                <a:solidFill>
                  <a:srgbClr val="8064A2"/>
                </a:solidFill>
              </a:rPr>
              <a:t>	</a:t>
            </a:r>
            <a:r>
              <a:rPr lang="en-US" dirty="0">
                <a:solidFill>
                  <a:srgbClr val="8064A2"/>
                </a:solidFill>
              </a:rPr>
              <a:t>C</a:t>
            </a:r>
            <a:r>
              <a:rPr dirty="0" smtClean="0">
                <a:solidFill>
                  <a:srgbClr val="8064A2"/>
                </a:solidFill>
              </a:rPr>
              <a:t>hat </a:t>
            </a:r>
            <a:r>
              <a:rPr dirty="0">
                <a:solidFill>
                  <a:srgbClr val="8064A2"/>
                </a:solidFill>
              </a:rPr>
              <a:t>messages</a:t>
            </a:r>
            <a:r>
              <a:rPr dirty="0" smtClean="0">
                <a:solidFill>
                  <a:srgbClr val="8064A2"/>
                </a:solidFill>
              </a:rPr>
              <a:t> happen </a:t>
            </a:r>
            <a:r>
              <a:rPr dirty="0">
                <a:solidFill>
                  <a:srgbClr val="8064A2"/>
                </a:solidFill>
              </a:rPr>
              <a:t>in real time and the user is</a:t>
            </a:r>
            <a:r>
              <a:rPr dirty="0" smtClean="0">
                <a:solidFill>
                  <a:srgbClr val="8064A2"/>
                </a:solidFill>
              </a:rPr>
              <a:t> waiting </a:t>
            </a:r>
            <a:r>
              <a:rPr dirty="0">
                <a:solidFill>
                  <a:srgbClr val="8064A2"/>
                </a:solidFill>
              </a:rPr>
              <a:t>for your response.</a:t>
            </a:r>
            <a:endParaRPr dirty="0" smtClean="0">
              <a:solidFill>
                <a:srgbClr val="8064A2"/>
              </a:solidFill>
            </a:endParaRPr>
          </a:p>
          <a:p>
            <a:pPr fontAlgn="base"/>
            <a:endParaRPr lang="en-US" dirty="0" smtClean="0">
              <a:solidFill>
                <a:srgbClr val="8064A2"/>
              </a:solidFill>
            </a:endParaRPr>
          </a:p>
          <a:p>
            <a:pPr fontAlgn="base"/>
            <a:r>
              <a:rPr lang="en-US" dirty="0">
                <a:solidFill>
                  <a:srgbClr val="8064A2"/>
                </a:solidFill>
              </a:rPr>
              <a:t>-</a:t>
            </a:r>
            <a:r>
              <a:rPr dirty="0" smtClean="0">
                <a:solidFill>
                  <a:srgbClr val="8064A2"/>
                </a:solidFill>
              </a:rPr>
              <a:t>It </a:t>
            </a:r>
            <a:r>
              <a:rPr dirty="0">
                <a:solidFill>
                  <a:srgbClr val="8064A2"/>
                </a:solidFill>
              </a:rPr>
              <a:t>is vital after the conversation to invite the </a:t>
            </a:r>
            <a:r>
              <a:rPr dirty="0" smtClean="0">
                <a:solidFill>
                  <a:srgbClr val="8064A2"/>
                </a:solidFill>
              </a:rPr>
              <a:t>user</a:t>
            </a:r>
            <a:r>
              <a:rPr lang="en-US" dirty="0" err="1" smtClean="0">
                <a:solidFill>
                  <a:srgbClr val="8064A2"/>
                </a:solidFill>
              </a:rPr>
              <a:t>s</a:t>
            </a:r>
            <a:r>
              <a:rPr dirty="0" smtClean="0">
                <a:solidFill>
                  <a:srgbClr val="8064A2"/>
                </a:solidFill>
              </a:rPr>
              <a:t> </a:t>
            </a:r>
            <a:r>
              <a:rPr dirty="0">
                <a:solidFill>
                  <a:srgbClr val="8064A2"/>
                </a:solidFill>
              </a:rPr>
              <a:t>to follow-up on the </a:t>
            </a:r>
            <a:r>
              <a:rPr dirty="0" smtClean="0">
                <a:solidFill>
                  <a:srgbClr val="8064A2"/>
                </a:solidFill>
              </a:rPr>
              <a:t>phone</a:t>
            </a:r>
            <a:r>
              <a:rPr lang="en-US" dirty="0" smtClean="0">
                <a:solidFill>
                  <a:srgbClr val="8064A2"/>
                </a:solidFill>
              </a:rPr>
              <a:t> or</a:t>
            </a:r>
            <a:r>
              <a:rPr dirty="0" smtClean="0">
                <a:solidFill>
                  <a:srgbClr val="8064A2"/>
                </a:solidFill>
              </a:rPr>
              <a:t> </a:t>
            </a:r>
            <a:r>
              <a:rPr dirty="0">
                <a:solidFill>
                  <a:srgbClr val="8064A2"/>
                </a:solidFill>
              </a:rPr>
              <a:t>via email</a:t>
            </a:r>
            <a:r>
              <a:rPr dirty="0" smtClean="0">
                <a:solidFill>
                  <a:srgbClr val="8064A2"/>
                </a:solidFill>
              </a:rPr>
              <a:t> </a:t>
            </a:r>
            <a:endParaRPr lang="en-US" dirty="0" smtClean="0">
              <a:solidFill>
                <a:srgbClr val="8064A2"/>
              </a:solidFill>
            </a:endParaRPr>
          </a:p>
          <a:p>
            <a:pPr fontAlgn="base"/>
            <a:r>
              <a:rPr lang="en-US" dirty="0" smtClean="0">
                <a:solidFill>
                  <a:srgbClr val="8064A2"/>
                </a:solidFill>
              </a:rPr>
              <a:t>if necessary. </a:t>
            </a:r>
            <a:endParaRPr dirty="0">
              <a:solidFill>
                <a:srgbClr val="8064A2"/>
              </a:solidFill>
            </a:endParaRPr>
          </a:p>
        </p:txBody>
      </p:sp>
      <p:pic>
        <p:nvPicPr>
          <p:cNvPr id="11" name="Picture 10" descr="-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570" y="4876800"/>
            <a:ext cx="2001979" cy="12953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96659" y="6096000"/>
            <a:ext cx="1950683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Supplement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4233" y="152400"/>
            <a:ext cx="131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Scene 10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533400"/>
            <a:ext cx="314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dirty="0" smtClean="0"/>
              <a:t>Ending/Supplemental Materials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430887" y="1030069"/>
            <a:ext cx="63060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dirty="0">
                <a:solidFill>
                  <a:schemeClr val="accent1"/>
                </a:solidFill>
              </a:rPr>
              <a:t>Librarian: Now I feel more confident about helping the users who</a:t>
            </a:r>
            <a:r>
              <a:rPr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dirty="0" smtClean="0">
                <a:solidFill>
                  <a:schemeClr val="accent1"/>
                </a:solidFill>
              </a:rPr>
              <a:t>can’t </a:t>
            </a:r>
            <a:r>
              <a:rPr dirty="0">
                <a:solidFill>
                  <a:schemeClr val="accent1"/>
                </a:solidFill>
              </a:rPr>
              <a:t>come</a:t>
            </a:r>
            <a:r>
              <a:rPr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to</a:t>
            </a:r>
            <a:r>
              <a:rPr dirty="0" smtClean="0">
                <a:solidFill>
                  <a:schemeClr val="accent1"/>
                </a:solidFill>
              </a:rPr>
              <a:t> </a:t>
            </a:r>
            <a:r>
              <a:rPr dirty="0">
                <a:solidFill>
                  <a:schemeClr val="accent1"/>
                </a:solidFill>
              </a:rPr>
              <a:t>the library</a:t>
            </a:r>
            <a:r>
              <a:rPr dirty="0" smtClean="0">
                <a:solidFill>
                  <a:schemeClr val="accent1"/>
                </a:solidFill>
              </a:rPr>
              <a:t>!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>
                <a:solidFill>
                  <a:srgbClr val="F79646"/>
                </a:solidFill>
              </a:rPr>
              <a:t>Student: Now I can get the help that I need!</a:t>
            </a:r>
            <a:endParaRPr dirty="0">
              <a:solidFill>
                <a:srgbClr val="F79646"/>
              </a:solidFill>
            </a:endParaRPr>
          </a:p>
        </p:txBody>
      </p:sp>
      <p:pic>
        <p:nvPicPr>
          <p:cNvPr id="2" name="Picture 1" descr="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073468"/>
            <a:ext cx="5867400" cy="3796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6139934"/>
            <a:ext cx="4429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Note: * This slide will have a different image.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4233" y="152400"/>
            <a:ext cx="131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Scene 10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533400"/>
            <a:ext cx="314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dirty="0" smtClean="0"/>
              <a:t>Ending/Supplemental Materials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18728" y="1030069"/>
            <a:ext cx="7517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dirty="0">
                <a:solidFill>
                  <a:schemeClr val="accent2"/>
                </a:solidFill>
              </a:rPr>
              <a:t>Narrator: If you want to learn more about</a:t>
            </a:r>
            <a:r>
              <a:rPr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the resources and ideas discussed </a:t>
            </a:r>
          </a:p>
          <a:p>
            <a:pPr fontAlgn="base"/>
            <a:r>
              <a:rPr lang="en-US" dirty="0" smtClean="0">
                <a:solidFill>
                  <a:schemeClr val="accent2"/>
                </a:solidFill>
              </a:rPr>
              <a:t>here</a:t>
            </a:r>
            <a:r>
              <a:rPr dirty="0" smtClean="0">
                <a:solidFill>
                  <a:schemeClr val="accent2"/>
                </a:solidFill>
              </a:rPr>
              <a:t>, see </a:t>
            </a:r>
            <a:r>
              <a:rPr lang="en-US" dirty="0" smtClean="0">
                <a:solidFill>
                  <a:schemeClr val="accent2"/>
                </a:solidFill>
              </a:rPr>
              <a:t>the </a:t>
            </a:r>
            <a:r>
              <a:rPr dirty="0" smtClean="0">
                <a:solidFill>
                  <a:schemeClr val="accent2"/>
                </a:solidFill>
              </a:rPr>
              <a:t>supplement </a:t>
            </a:r>
            <a:r>
              <a:rPr dirty="0">
                <a:solidFill>
                  <a:schemeClr val="accent2"/>
                </a:solidFill>
              </a:rPr>
              <a:t>for additional info and </a:t>
            </a:r>
            <a:r>
              <a:rPr dirty="0" smtClean="0">
                <a:solidFill>
                  <a:schemeClr val="accent2"/>
                </a:solidFill>
              </a:rPr>
              <a:t>links</a:t>
            </a:r>
            <a:r>
              <a:rPr lang="en-US" dirty="0" smtClean="0">
                <a:solidFill>
                  <a:schemeClr val="accent2"/>
                </a:solidFill>
              </a:rPr>
              <a:t>…</a:t>
            </a:r>
            <a:r>
              <a:rPr dirty="0" smtClean="0">
                <a:solidFill>
                  <a:schemeClr val="accent2"/>
                </a:solidFill>
              </a:rPr>
              <a:t>( </a:t>
            </a:r>
            <a:r>
              <a:rPr dirty="0">
                <a:solidFill>
                  <a:schemeClr val="accent2"/>
                </a:solidFill>
              </a:rPr>
              <a:t>pause</a:t>
            </a:r>
            <a:r>
              <a:rPr dirty="0" smtClean="0">
                <a:solidFill>
                  <a:schemeClr val="accent2"/>
                </a:solidFill>
              </a:rPr>
              <a:t>)</a:t>
            </a:r>
            <a:r>
              <a:rPr lang="en-US" dirty="0" smtClean="0">
                <a:solidFill>
                  <a:schemeClr val="accent2"/>
                </a:solidFill>
              </a:rPr>
              <a:t>…You </a:t>
            </a:r>
            <a:r>
              <a:rPr lang="en-US" dirty="0" err="1" smtClean="0">
                <a:solidFill>
                  <a:schemeClr val="accent2"/>
                </a:solidFill>
              </a:rPr>
              <a:t>gotta</a:t>
            </a:r>
            <a:r>
              <a:rPr dirty="0" smtClean="0">
                <a:solidFill>
                  <a:schemeClr val="accent2"/>
                </a:solidFill>
              </a:rPr>
              <a:t> </a:t>
            </a:r>
            <a:r>
              <a:rPr dirty="0">
                <a:solidFill>
                  <a:schemeClr val="accent2"/>
                </a:solidFill>
              </a:rPr>
              <a:t>love</a:t>
            </a:r>
            <a:r>
              <a:rPr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dirty="0" smtClean="0">
                <a:solidFill>
                  <a:schemeClr val="accent2"/>
                </a:solidFill>
              </a:rPr>
              <a:t>happy </a:t>
            </a:r>
            <a:r>
              <a:rPr dirty="0">
                <a:solidFill>
                  <a:schemeClr val="accent2"/>
                </a:solidFill>
              </a:rPr>
              <a:t>endings!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4267200"/>
            <a:ext cx="397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BB59"/>
                </a:solidFill>
              </a:rPr>
              <a:t>**</a:t>
            </a:r>
            <a:r>
              <a:rPr dirty="0" smtClean="0">
                <a:solidFill>
                  <a:schemeClr val="accent3"/>
                </a:solidFill>
              </a:rPr>
              <a:t>Animate </a:t>
            </a:r>
            <a:r>
              <a:rPr lang="en-US" dirty="0" smtClean="0">
                <a:solidFill>
                  <a:schemeClr val="accent3"/>
                </a:solidFill>
              </a:rPr>
              <a:t>closing credits like a movie</a:t>
            </a:r>
            <a:r>
              <a:rPr lang="en-US" dirty="0" smtClean="0">
                <a:solidFill>
                  <a:srgbClr val="9BBB59"/>
                </a:solidFill>
              </a:rPr>
              <a:t>**</a:t>
            </a:r>
            <a:endParaRPr lang="en-US" dirty="0">
              <a:solidFill>
                <a:srgbClr val="9BBB5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9092" y="3505200"/>
            <a:ext cx="1525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(fade to black)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10072" y="4800600"/>
            <a:ext cx="8079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Note: * For the purpose of presenting the storyboard  this week we have used only a </a:t>
            </a:r>
          </a:p>
          <a:p>
            <a:r>
              <a:rPr lang="en-US" i="1" dirty="0" smtClean="0"/>
              <a:t>sample of the images the real  presentation will include and that is the reason why </a:t>
            </a:r>
          </a:p>
          <a:p>
            <a:r>
              <a:rPr lang="en-US" i="1" dirty="0" smtClean="0"/>
              <a:t>some of the slides for the storyboard are the same.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1428" y="152400"/>
            <a:ext cx="1159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Scene 1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533400"/>
            <a:ext cx="6070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dirty="0"/>
              <a:t>Introduce</a:t>
            </a:r>
            <a:r>
              <a:rPr dirty="0" smtClean="0"/>
              <a:t> problem and </a:t>
            </a:r>
            <a:r>
              <a:rPr lang="en-US" dirty="0" smtClean="0"/>
              <a:t>”characters…</a:t>
            </a:r>
            <a:r>
              <a:rPr dirty="0" smtClean="0"/>
              <a:t>and start </a:t>
            </a:r>
            <a:r>
              <a:rPr dirty="0"/>
              <a:t>telling</a:t>
            </a:r>
            <a:r>
              <a:rPr dirty="0" smtClean="0"/>
              <a:t> </a:t>
            </a:r>
            <a:r>
              <a:rPr lang="en-US" dirty="0" smtClean="0"/>
              <a:t>the </a:t>
            </a:r>
            <a:r>
              <a:rPr dirty="0" smtClean="0"/>
              <a:t>story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912107" y="6183868"/>
            <a:ext cx="542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BB59"/>
                </a:solidFill>
              </a:rPr>
              <a:t>**Animate thought bubble pops up during narration**</a:t>
            </a:r>
            <a:endParaRPr lang="en-US" dirty="0">
              <a:solidFill>
                <a:srgbClr val="9BBB5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914400"/>
            <a:ext cx="739537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1600" b="1" dirty="0">
                <a:solidFill>
                  <a:schemeClr val="accent2"/>
                </a:solidFill>
              </a:rPr>
              <a:t>Narrator:</a:t>
            </a:r>
            <a:r>
              <a:rPr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It’s a </a:t>
            </a:r>
            <a:r>
              <a:rPr sz="1600" dirty="0" smtClean="0">
                <a:solidFill>
                  <a:schemeClr val="accent2"/>
                </a:solidFill>
              </a:rPr>
              <a:t>dark </a:t>
            </a:r>
            <a:r>
              <a:rPr sz="1600" dirty="0">
                <a:solidFill>
                  <a:schemeClr val="accent2"/>
                </a:solidFill>
              </a:rPr>
              <a:t>and stormy night</a:t>
            </a:r>
            <a:r>
              <a:rPr sz="1600" dirty="0" smtClean="0">
                <a:solidFill>
                  <a:schemeClr val="accent2"/>
                </a:solidFill>
              </a:rPr>
              <a:t>,</a:t>
            </a:r>
            <a:r>
              <a:rPr lang="en-US" sz="1600" dirty="0" smtClean="0">
                <a:solidFill>
                  <a:schemeClr val="accent2"/>
                </a:solidFill>
              </a:rPr>
              <a:t> a </a:t>
            </a:r>
            <a:r>
              <a:rPr lang="en-US" sz="1600" dirty="0">
                <a:solidFill>
                  <a:schemeClr val="accent2"/>
                </a:solidFill>
              </a:rPr>
              <a:t>s</a:t>
            </a:r>
            <a:r>
              <a:rPr lang="en-US" sz="1600" dirty="0" smtClean="0">
                <a:solidFill>
                  <a:schemeClr val="accent2"/>
                </a:solidFill>
              </a:rPr>
              <a:t>tudent sits </a:t>
            </a:r>
            <a:r>
              <a:rPr lang="en-US" sz="1600" dirty="0">
                <a:solidFill>
                  <a:schemeClr val="accent2"/>
                </a:solidFill>
              </a:rPr>
              <a:t>in his </a:t>
            </a:r>
            <a:r>
              <a:rPr lang="en-US" sz="1600" dirty="0" smtClean="0">
                <a:solidFill>
                  <a:schemeClr val="accent2"/>
                </a:solidFill>
              </a:rPr>
              <a:t>apartment troubled</a:t>
            </a:r>
            <a:r>
              <a:rPr lang="en-US" sz="1600" dirty="0">
                <a:solidFill>
                  <a:schemeClr val="accent2"/>
                </a:solidFill>
              </a:rPr>
              <a:t> that he </a:t>
            </a:r>
            <a:r>
              <a:rPr lang="en-US" sz="1600" dirty="0" smtClean="0">
                <a:solidFill>
                  <a:schemeClr val="accent2"/>
                </a:solidFill>
              </a:rPr>
              <a:t/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lang="en-US" sz="1600" dirty="0" smtClean="0">
                <a:solidFill>
                  <a:schemeClr val="accent2"/>
                </a:solidFill>
              </a:rPr>
              <a:t>cannot </a:t>
            </a:r>
            <a:r>
              <a:rPr lang="en-US" sz="1600" dirty="0">
                <a:solidFill>
                  <a:schemeClr val="accent2"/>
                </a:solidFill>
              </a:rPr>
              <a:t>find what he is looking for. He </a:t>
            </a:r>
            <a:r>
              <a:rPr lang="en-US" sz="1600" dirty="0" smtClean="0">
                <a:solidFill>
                  <a:schemeClr val="accent2"/>
                </a:solidFill>
              </a:rPr>
              <a:t>needs help…a </a:t>
            </a:r>
            <a:r>
              <a:rPr lang="en-US" sz="1600" dirty="0">
                <a:solidFill>
                  <a:schemeClr val="accent2"/>
                </a:solidFill>
              </a:rPr>
              <a:t>l</a:t>
            </a:r>
            <a:r>
              <a:rPr lang="en-US" sz="1600" dirty="0" smtClean="0">
                <a:solidFill>
                  <a:schemeClr val="accent2"/>
                </a:solidFill>
              </a:rPr>
              <a:t>ibrarian’s </a:t>
            </a:r>
            <a:r>
              <a:rPr lang="en-US" sz="1600" dirty="0">
                <a:solidFill>
                  <a:schemeClr val="accent2"/>
                </a:solidFill>
              </a:rPr>
              <a:t>help. </a:t>
            </a:r>
            <a:r>
              <a:rPr lang="en-US" sz="1600" dirty="0" smtClean="0">
                <a:solidFill>
                  <a:schemeClr val="accent2"/>
                </a:solidFill>
              </a:rPr>
              <a:t>Meanwhile a</a:t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sz="1600" dirty="0" smtClean="0">
                <a:solidFill>
                  <a:schemeClr val="accent2"/>
                </a:solidFill>
              </a:rPr>
              <a:t>Librarian </a:t>
            </a:r>
            <a:r>
              <a:rPr lang="en-US" sz="1600" dirty="0" smtClean="0">
                <a:solidFill>
                  <a:schemeClr val="accent2"/>
                </a:solidFill>
              </a:rPr>
              <a:t>si</a:t>
            </a:r>
            <a:r>
              <a:rPr sz="1600" dirty="0" smtClean="0">
                <a:solidFill>
                  <a:schemeClr val="accent2"/>
                </a:solidFill>
              </a:rPr>
              <a:t>t</a:t>
            </a:r>
            <a:r>
              <a:rPr lang="en-US" sz="1600" dirty="0">
                <a:solidFill>
                  <a:schemeClr val="accent2"/>
                </a:solidFill>
              </a:rPr>
              <a:t>s</a:t>
            </a:r>
            <a:r>
              <a:rPr sz="1600" dirty="0" smtClean="0">
                <a:solidFill>
                  <a:schemeClr val="accent2"/>
                </a:solidFill>
              </a:rPr>
              <a:t> </a:t>
            </a:r>
            <a:r>
              <a:rPr sz="1600" dirty="0">
                <a:solidFill>
                  <a:schemeClr val="accent2"/>
                </a:solidFill>
              </a:rPr>
              <a:t>in</a:t>
            </a:r>
            <a:r>
              <a:rPr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a</a:t>
            </a:r>
            <a:r>
              <a:rPr sz="1600" dirty="0" smtClean="0">
                <a:solidFill>
                  <a:schemeClr val="accent2"/>
                </a:solidFill>
              </a:rPr>
              <a:t> </a:t>
            </a:r>
            <a:r>
              <a:rPr sz="1600" dirty="0">
                <a:solidFill>
                  <a:schemeClr val="accent2"/>
                </a:solidFill>
              </a:rPr>
              <a:t>quiet </a:t>
            </a:r>
            <a:r>
              <a:rPr sz="1600" dirty="0" smtClean="0">
                <a:solidFill>
                  <a:schemeClr val="accent2"/>
                </a:solidFill>
              </a:rPr>
              <a:t>library </a:t>
            </a:r>
            <a:r>
              <a:rPr lang="en-US" sz="1600" dirty="0" smtClean="0">
                <a:solidFill>
                  <a:schemeClr val="accent2"/>
                </a:solidFill>
              </a:rPr>
              <a:t>frustrat</a:t>
            </a:r>
            <a:r>
              <a:rPr sz="1600" dirty="0" smtClean="0">
                <a:solidFill>
                  <a:schemeClr val="accent2"/>
                </a:solidFill>
              </a:rPr>
              <a:t>ed </a:t>
            </a:r>
            <a:r>
              <a:rPr lang="en-US" sz="1600" dirty="0" smtClean="0">
                <a:solidFill>
                  <a:schemeClr val="accent2"/>
                </a:solidFill>
              </a:rPr>
              <a:t>at</a:t>
            </a:r>
            <a:r>
              <a:rPr sz="1600" dirty="0" smtClean="0">
                <a:solidFill>
                  <a:schemeClr val="accent2"/>
                </a:solidFill>
              </a:rPr>
              <a:t> </a:t>
            </a:r>
            <a:r>
              <a:rPr sz="1600" dirty="0">
                <a:solidFill>
                  <a:schemeClr val="accent2"/>
                </a:solidFill>
              </a:rPr>
              <a:t>not being</a:t>
            </a:r>
            <a:r>
              <a:rPr sz="1600" dirty="0" smtClean="0">
                <a:solidFill>
                  <a:schemeClr val="accent2"/>
                </a:solidFill>
              </a:rPr>
              <a:t> able </a:t>
            </a:r>
            <a:r>
              <a:rPr sz="1600" dirty="0">
                <a:solidFill>
                  <a:schemeClr val="accent2"/>
                </a:solidFill>
              </a:rPr>
              <a:t>to think of a way to help the </a:t>
            </a:r>
            <a:endParaRPr lang="en-US" sz="1600" dirty="0" smtClean="0">
              <a:solidFill>
                <a:schemeClr val="accent2"/>
              </a:solidFill>
            </a:endParaRPr>
          </a:p>
          <a:p>
            <a:r>
              <a:rPr sz="1600" dirty="0" smtClean="0">
                <a:solidFill>
                  <a:schemeClr val="accent2"/>
                </a:solidFill>
              </a:rPr>
              <a:t>students </a:t>
            </a:r>
            <a:r>
              <a:rPr sz="1600" dirty="0">
                <a:solidFill>
                  <a:schemeClr val="accent2"/>
                </a:solidFill>
              </a:rPr>
              <a:t>who cannot visit the library.</a:t>
            </a:r>
            <a:r>
              <a:rPr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S</a:t>
            </a:r>
            <a:r>
              <a:rPr sz="1600" dirty="0" smtClean="0">
                <a:solidFill>
                  <a:schemeClr val="accent2"/>
                </a:solidFill>
              </a:rPr>
              <a:t>he </a:t>
            </a:r>
            <a:r>
              <a:rPr sz="1600" dirty="0">
                <a:solidFill>
                  <a:schemeClr val="accent2"/>
                </a:solidFill>
              </a:rPr>
              <a:t>has been</a:t>
            </a:r>
            <a:r>
              <a:rPr sz="1600" dirty="0" smtClean="0">
                <a:solidFill>
                  <a:schemeClr val="accent2"/>
                </a:solidFill>
              </a:rPr>
              <a:t> hearing </a:t>
            </a:r>
            <a:r>
              <a:rPr sz="1600" dirty="0">
                <a:solidFill>
                  <a:schemeClr val="accent2"/>
                </a:solidFill>
              </a:rPr>
              <a:t>whispers about the lack of </a:t>
            </a:r>
            <a:endParaRPr lang="en-US" sz="1600" dirty="0" smtClean="0">
              <a:solidFill>
                <a:schemeClr val="accent2"/>
              </a:solidFill>
            </a:endParaRPr>
          </a:p>
          <a:p>
            <a:r>
              <a:rPr sz="1600" dirty="0" smtClean="0">
                <a:solidFill>
                  <a:schemeClr val="accent2"/>
                </a:solidFill>
              </a:rPr>
              <a:t>online </a:t>
            </a:r>
            <a:r>
              <a:rPr sz="1600" dirty="0">
                <a:solidFill>
                  <a:schemeClr val="accent2"/>
                </a:solidFill>
              </a:rPr>
              <a:t>reference </a:t>
            </a:r>
            <a:r>
              <a:rPr sz="1600" dirty="0" smtClean="0">
                <a:solidFill>
                  <a:schemeClr val="accent2"/>
                </a:solidFill>
              </a:rPr>
              <a:t>service</a:t>
            </a:r>
            <a:r>
              <a:rPr lang="en-US" sz="1600" dirty="0" smtClean="0">
                <a:solidFill>
                  <a:schemeClr val="accent2"/>
                </a:solidFill>
              </a:rPr>
              <a:t>s</a:t>
            </a:r>
            <a:r>
              <a:rPr sz="1600" dirty="0" smtClean="0">
                <a:solidFill>
                  <a:schemeClr val="accent2"/>
                </a:solidFill>
              </a:rPr>
              <a:t> </a:t>
            </a:r>
            <a:r>
              <a:rPr sz="1600" dirty="0">
                <a:solidFill>
                  <a:schemeClr val="accent2"/>
                </a:solidFill>
              </a:rPr>
              <a:t>at the library. </a:t>
            </a:r>
            <a:r>
              <a:rPr sz="1600" dirty="0" smtClean="0">
                <a:solidFill>
                  <a:schemeClr val="accent2"/>
                </a:solidFill>
              </a:rPr>
              <a:t>She need</a:t>
            </a:r>
            <a:r>
              <a:rPr lang="en-US" sz="1600" dirty="0" smtClean="0">
                <a:solidFill>
                  <a:schemeClr val="accent2"/>
                </a:solidFill>
              </a:rPr>
              <a:t>s </a:t>
            </a:r>
            <a:r>
              <a:rPr sz="1600" dirty="0" smtClean="0">
                <a:solidFill>
                  <a:schemeClr val="accent2"/>
                </a:solidFill>
              </a:rPr>
              <a:t>help</a:t>
            </a:r>
            <a:r>
              <a:rPr lang="en-US" sz="1600" dirty="0" smtClean="0">
                <a:solidFill>
                  <a:schemeClr val="accent2"/>
                </a:solidFill>
              </a:rPr>
              <a:t> to provide help…</a:t>
            </a:r>
            <a:endParaRPr sz="1600" dirty="0" smtClean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6641" y="6412468"/>
            <a:ext cx="844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sound effects and voices to reading bubble thoughts (to introduce character voices)</a:t>
            </a:r>
            <a:endParaRPr lang="en-US" dirty="0"/>
          </a:p>
        </p:txBody>
      </p:sp>
      <p:pic>
        <p:nvPicPr>
          <p:cNvPr id="10" name="Picture 9" descr="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9000"/>
            <a:ext cx="1600200" cy="1035424"/>
          </a:xfrm>
          <a:prstGeom prst="rect">
            <a:avLst/>
          </a:prstGeom>
        </p:spPr>
      </p:pic>
      <p:pic>
        <p:nvPicPr>
          <p:cNvPr id="11" name="Picture 10" descr="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10400" y="3276600"/>
            <a:ext cx="1600200" cy="1035424"/>
          </a:xfrm>
          <a:prstGeom prst="rect">
            <a:avLst/>
          </a:prstGeom>
        </p:spPr>
      </p:pic>
      <p:pic>
        <p:nvPicPr>
          <p:cNvPr id="12" name="Picture 11" descr="librarian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753047"/>
            <a:ext cx="3657600" cy="3117954"/>
          </a:xfrm>
          <a:prstGeom prst="rect">
            <a:avLst/>
          </a:prstGeom>
        </p:spPr>
      </p:pic>
      <p:pic>
        <p:nvPicPr>
          <p:cNvPr id="13" name="Picture 12" descr="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07" y="2514600"/>
            <a:ext cx="51816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0541" y="152400"/>
            <a:ext cx="1159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Scene 1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34908" y="5562600"/>
            <a:ext cx="345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BB59"/>
                </a:solidFill>
              </a:rPr>
              <a:t>**Animate light bulb blinking on**</a:t>
            </a:r>
            <a:endParaRPr lang="en-US" dirty="0">
              <a:solidFill>
                <a:srgbClr val="9BBB5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838200"/>
            <a:ext cx="7749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sz="1600" b="1" dirty="0" smtClean="0">
                <a:solidFill>
                  <a:srgbClr val="C0504D"/>
                </a:solidFill>
              </a:rPr>
              <a:t>Narrator</a:t>
            </a:r>
            <a:r>
              <a:rPr sz="1600" b="1" dirty="0">
                <a:solidFill>
                  <a:srgbClr val="C0504D"/>
                </a:solidFill>
              </a:rPr>
              <a:t>: </a:t>
            </a:r>
            <a:r>
              <a:rPr sz="1600" dirty="0">
                <a:solidFill>
                  <a:srgbClr val="C0504D"/>
                </a:solidFill>
              </a:rPr>
              <a:t>The answer to both of their problems comes in a message from the depths of the</a:t>
            </a:r>
            <a:r>
              <a:rPr sz="1600" dirty="0" smtClean="0">
                <a:solidFill>
                  <a:srgbClr val="C0504D"/>
                </a:solidFill>
              </a:rPr>
              <a:t> </a:t>
            </a:r>
            <a:endParaRPr lang="en-US" sz="1600" dirty="0" smtClean="0">
              <a:solidFill>
                <a:srgbClr val="C0504D"/>
              </a:solidFill>
            </a:endParaRPr>
          </a:p>
          <a:p>
            <a:pPr fontAlgn="base"/>
            <a:r>
              <a:rPr sz="1600" dirty="0" smtClean="0">
                <a:solidFill>
                  <a:srgbClr val="C0504D"/>
                </a:solidFill>
              </a:rPr>
              <a:t>enchanted </a:t>
            </a:r>
            <a:r>
              <a:rPr sz="1600" dirty="0">
                <a:solidFill>
                  <a:srgbClr val="C0504D"/>
                </a:solidFill>
              </a:rPr>
              <a:t>world of online communication. A message that </a:t>
            </a:r>
            <a:r>
              <a:rPr sz="1600" dirty="0" smtClean="0">
                <a:solidFill>
                  <a:srgbClr val="C0504D"/>
                </a:solidFill>
              </a:rPr>
              <a:t>provides </a:t>
            </a:r>
            <a:r>
              <a:rPr sz="1600" dirty="0">
                <a:solidFill>
                  <a:srgbClr val="C0504D"/>
                </a:solidFill>
              </a:rPr>
              <a:t>fantastic results with</a:t>
            </a:r>
            <a:r>
              <a:rPr sz="1600" dirty="0" smtClean="0">
                <a:solidFill>
                  <a:srgbClr val="C0504D"/>
                </a:solidFill>
              </a:rPr>
              <a:t> </a:t>
            </a:r>
            <a:endParaRPr lang="en-US" sz="1600" dirty="0" smtClean="0">
              <a:solidFill>
                <a:srgbClr val="C0504D"/>
              </a:solidFill>
            </a:endParaRPr>
          </a:p>
          <a:p>
            <a:pPr fontAlgn="base"/>
            <a:r>
              <a:rPr sz="1600" dirty="0" smtClean="0">
                <a:solidFill>
                  <a:srgbClr val="C0504D"/>
                </a:solidFill>
              </a:rPr>
              <a:t>real </a:t>
            </a:r>
            <a:r>
              <a:rPr sz="1600" dirty="0">
                <a:solidFill>
                  <a:srgbClr val="C0504D"/>
                </a:solidFill>
              </a:rPr>
              <a:t>world </a:t>
            </a:r>
            <a:r>
              <a:rPr sz="1600" dirty="0" smtClean="0">
                <a:solidFill>
                  <a:srgbClr val="C0504D"/>
                </a:solidFill>
              </a:rPr>
              <a:t>solutions</a:t>
            </a:r>
            <a:r>
              <a:rPr lang="en-US" sz="1600" dirty="0" smtClean="0">
                <a:solidFill>
                  <a:srgbClr val="C0504D"/>
                </a:solidFill>
              </a:rPr>
              <a:t>..</a:t>
            </a:r>
            <a:r>
              <a:rPr sz="1600" dirty="0" smtClean="0">
                <a:solidFill>
                  <a:srgbClr val="C0504D"/>
                </a:solidFill>
              </a:rPr>
              <a:t>. </a:t>
            </a:r>
            <a:endParaRPr sz="1600" dirty="0">
              <a:solidFill>
                <a:srgbClr val="C0504D"/>
              </a:solidFill>
            </a:endParaRPr>
          </a:p>
          <a:p>
            <a:endParaRPr lang="en-US" dirty="0"/>
          </a:p>
        </p:txBody>
      </p:sp>
      <p:pic>
        <p:nvPicPr>
          <p:cNvPr id="10" name="Picture 9" descr="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196353"/>
            <a:ext cx="5334000" cy="34514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47702" y="533400"/>
            <a:ext cx="1048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dirty="0" smtClean="0"/>
              <a:t>Solutions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7266" y="152400"/>
            <a:ext cx="1159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Scene 2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67651" y="533400"/>
            <a:ext cx="169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dirty="0" smtClean="0"/>
              <a:t>Email Reference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465745" y="6183868"/>
            <a:ext cx="433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BB59"/>
                </a:solidFill>
              </a:rPr>
              <a:t>**</a:t>
            </a:r>
            <a:r>
              <a:rPr dirty="0" smtClean="0">
                <a:solidFill>
                  <a:schemeClr val="accent3"/>
                </a:solidFill>
              </a:rPr>
              <a:t>Animate lines of text in email </a:t>
            </a:r>
            <a:r>
              <a:rPr lang="en-US" dirty="0" smtClean="0">
                <a:solidFill>
                  <a:schemeClr val="accent3"/>
                </a:solidFill>
              </a:rPr>
              <a:t>on screen</a:t>
            </a:r>
            <a:r>
              <a:rPr lang="en-US" dirty="0" smtClean="0">
                <a:solidFill>
                  <a:srgbClr val="9BBB59"/>
                </a:solidFill>
              </a:rPr>
              <a:t>**</a:t>
            </a:r>
            <a:endParaRPr lang="en-US" dirty="0">
              <a:solidFill>
                <a:srgbClr val="9BBB5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0465" y="838200"/>
            <a:ext cx="4385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sz="1600" b="1" dirty="0">
                <a:solidFill>
                  <a:schemeClr val="accent2"/>
                </a:solidFill>
              </a:rPr>
              <a:t>Narrator:</a:t>
            </a:r>
            <a:r>
              <a:rPr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Using </a:t>
            </a:r>
            <a:r>
              <a:rPr lang="en-US" sz="1600" dirty="0" err="1" smtClean="0">
                <a:solidFill>
                  <a:schemeClr val="accent2"/>
                </a:solidFill>
              </a:rPr>
              <a:t>e</a:t>
            </a:r>
            <a:r>
              <a:rPr sz="1600" dirty="0" smtClean="0">
                <a:solidFill>
                  <a:schemeClr val="accent2"/>
                </a:solidFill>
              </a:rPr>
              <a:t>mail </a:t>
            </a:r>
            <a:r>
              <a:rPr lang="en-US" sz="1600" dirty="0" smtClean="0">
                <a:solidFill>
                  <a:schemeClr val="accent2"/>
                </a:solidFill>
              </a:rPr>
              <a:t>for </a:t>
            </a:r>
            <a:r>
              <a:rPr sz="1600" dirty="0" smtClean="0">
                <a:solidFill>
                  <a:schemeClr val="accent2"/>
                </a:solidFill>
              </a:rPr>
              <a:t>reference</a:t>
            </a:r>
            <a:r>
              <a:rPr lang="en-US" sz="1600" dirty="0" smtClean="0">
                <a:solidFill>
                  <a:schemeClr val="accent2"/>
                </a:solidFill>
              </a:rPr>
              <a:t> is one option</a:t>
            </a:r>
            <a:r>
              <a:rPr sz="1600" dirty="0" smtClean="0">
                <a:solidFill>
                  <a:schemeClr val="accent2"/>
                </a:solidFill>
              </a:rPr>
              <a:t>… 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3" name="Picture 12" descr="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74" y="1676400"/>
            <a:ext cx="6168526" cy="3991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7266" y="152400"/>
            <a:ext cx="1159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Scene 2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38636" y="533400"/>
            <a:ext cx="24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dirty="0" smtClean="0"/>
              <a:t>Email Reference (cont’d)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07262" y="902732"/>
            <a:ext cx="71294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sz="1600" b="1" dirty="0">
                <a:solidFill>
                  <a:srgbClr val="4F81BD"/>
                </a:solidFill>
              </a:rPr>
              <a:t>Librarian:</a:t>
            </a:r>
            <a:r>
              <a:rPr sz="1600" dirty="0">
                <a:solidFill>
                  <a:srgbClr val="4F81BD"/>
                </a:solidFill>
              </a:rPr>
              <a:t> Of course! Setting up an email address for reference or creating an online</a:t>
            </a:r>
            <a:r>
              <a:rPr sz="1600" dirty="0" smtClean="0">
                <a:solidFill>
                  <a:srgbClr val="4F81BD"/>
                </a:solidFill>
              </a:rPr>
              <a:t> </a:t>
            </a:r>
            <a:r>
              <a:rPr lang="en-US" sz="1600" dirty="0" smtClean="0">
                <a:solidFill>
                  <a:srgbClr val="4F81BD"/>
                </a:solidFill>
              </a:rPr>
              <a:t/>
            </a:r>
            <a:br>
              <a:rPr lang="en-US" sz="1600" dirty="0" smtClean="0">
                <a:solidFill>
                  <a:srgbClr val="4F81BD"/>
                </a:solidFill>
              </a:rPr>
            </a:br>
            <a:r>
              <a:rPr sz="1600" dirty="0" smtClean="0">
                <a:solidFill>
                  <a:srgbClr val="4F81BD"/>
                </a:solidFill>
              </a:rPr>
              <a:t>email </a:t>
            </a:r>
            <a:r>
              <a:rPr sz="1600" dirty="0">
                <a:solidFill>
                  <a:srgbClr val="4F81BD"/>
                </a:solidFill>
              </a:rPr>
              <a:t>form that collects reference questions from </a:t>
            </a:r>
            <a:r>
              <a:rPr sz="1600" dirty="0" smtClean="0">
                <a:solidFill>
                  <a:srgbClr val="4F81BD"/>
                </a:solidFill>
              </a:rPr>
              <a:t>patrons </a:t>
            </a:r>
            <a:r>
              <a:rPr sz="1600" dirty="0">
                <a:solidFill>
                  <a:srgbClr val="4F81BD"/>
                </a:solidFill>
              </a:rPr>
              <a:t>is a great solution. </a:t>
            </a:r>
          </a:p>
          <a:p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7" name="Picture 6" descr="librarian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828800"/>
            <a:ext cx="4648200" cy="396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44246" y="6028707"/>
            <a:ext cx="4266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Note: *This slide will have a different image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7266" y="152400"/>
            <a:ext cx="1159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Scene 3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533400"/>
            <a:ext cx="160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dirty="0" smtClean="0"/>
              <a:t>Chat Reference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83903" y="902732"/>
            <a:ext cx="7674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sz="1600" b="1" dirty="0">
                <a:solidFill>
                  <a:schemeClr val="accent2"/>
                </a:solidFill>
              </a:rPr>
              <a:t>Narrator:</a:t>
            </a:r>
            <a:r>
              <a:rPr sz="1600" dirty="0" smtClean="0">
                <a:solidFill>
                  <a:schemeClr val="accent2"/>
                </a:solidFill>
              </a:rPr>
              <a:t> Synchronous </a:t>
            </a:r>
            <a:r>
              <a:rPr sz="1600" dirty="0">
                <a:solidFill>
                  <a:schemeClr val="accent2"/>
                </a:solidFill>
              </a:rPr>
              <a:t>online communication...Online chats</a:t>
            </a:r>
            <a:r>
              <a:rPr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can help </a:t>
            </a:r>
            <a:r>
              <a:rPr sz="1600" dirty="0" smtClean="0">
                <a:solidFill>
                  <a:schemeClr val="accent2"/>
                </a:solidFill>
              </a:rPr>
              <a:t>provide </a:t>
            </a:r>
            <a:r>
              <a:rPr sz="1600" dirty="0">
                <a:solidFill>
                  <a:schemeClr val="accent2"/>
                </a:solidFill>
              </a:rPr>
              <a:t>reference to</a:t>
            </a:r>
            <a:r>
              <a:rPr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/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sz="1600" dirty="0" smtClean="0">
                <a:solidFill>
                  <a:schemeClr val="accent2"/>
                </a:solidFill>
              </a:rPr>
              <a:t>remote users</a:t>
            </a:r>
            <a:r>
              <a:rPr lang="en-US" sz="1600" dirty="0" smtClean="0">
                <a:solidFill>
                  <a:schemeClr val="accent2"/>
                </a:solidFill>
              </a:rPr>
              <a:t>. </a:t>
            </a:r>
            <a:r>
              <a:rPr sz="1600" dirty="0" smtClean="0">
                <a:solidFill>
                  <a:schemeClr val="accent2"/>
                </a:solidFill>
              </a:rPr>
              <a:t>Packaged </a:t>
            </a:r>
            <a:r>
              <a:rPr sz="1600" dirty="0">
                <a:solidFill>
                  <a:schemeClr val="accent2"/>
                </a:solidFill>
              </a:rPr>
              <a:t>solutions </a:t>
            </a:r>
            <a:r>
              <a:rPr sz="1600" dirty="0" smtClean="0">
                <a:solidFill>
                  <a:schemeClr val="accent2"/>
                </a:solidFill>
              </a:rPr>
              <a:t>like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QuestionPoint</a:t>
            </a:r>
            <a:r>
              <a:rPr lang="en-US" sz="1600" dirty="0" smtClean="0">
                <a:solidFill>
                  <a:schemeClr val="accent2"/>
                </a:solidFill>
              </a:rPr>
              <a:t> and</a:t>
            </a:r>
            <a:r>
              <a:rPr sz="1600" dirty="0" smtClean="0">
                <a:solidFill>
                  <a:schemeClr val="accent2"/>
                </a:solidFill>
              </a:rPr>
              <a:t> </a:t>
            </a:r>
            <a:r>
              <a:rPr sz="1600" dirty="0">
                <a:solidFill>
                  <a:schemeClr val="accent2"/>
                </a:solidFill>
              </a:rPr>
              <a:t>Libraryh3lp can be purchased for</a:t>
            </a:r>
            <a:r>
              <a:rPr sz="1600" dirty="0" smtClean="0">
                <a:solidFill>
                  <a:schemeClr val="accent2"/>
                </a:solidFill>
              </a:rPr>
              <a:t> 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fontAlgn="base"/>
            <a:r>
              <a:rPr sz="1600" dirty="0" smtClean="0">
                <a:solidFill>
                  <a:schemeClr val="accent2"/>
                </a:solidFill>
              </a:rPr>
              <a:t>nominal </a:t>
            </a:r>
            <a:r>
              <a:rPr sz="1600" dirty="0">
                <a:solidFill>
                  <a:schemeClr val="accent2"/>
                </a:solidFill>
              </a:rPr>
              <a:t>costs</a:t>
            </a:r>
            <a:r>
              <a:rPr sz="1600" dirty="0" smtClean="0">
                <a:solidFill>
                  <a:schemeClr val="accent2"/>
                </a:solidFill>
              </a:rPr>
              <a:t> and </a:t>
            </a:r>
            <a:r>
              <a:rPr sz="1600" dirty="0">
                <a:solidFill>
                  <a:schemeClr val="accent2"/>
                </a:solidFill>
              </a:rPr>
              <a:t>are easy to setup for handling library-specific chats</a:t>
            </a:r>
            <a:r>
              <a:rPr sz="1600" dirty="0" smtClean="0">
                <a:solidFill>
                  <a:schemeClr val="accent2"/>
                </a:solidFill>
              </a:rPr>
              <a:t>…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Picture 6" descr="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38" y="1981200"/>
            <a:ext cx="5396345" cy="3491753"/>
          </a:xfrm>
          <a:prstGeom prst="rect">
            <a:avLst/>
          </a:prstGeom>
        </p:spPr>
      </p:pic>
      <p:pic>
        <p:nvPicPr>
          <p:cNvPr id="9" name="Picture 8" descr="libraryh3lp-screensho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568" y="2424516"/>
            <a:ext cx="2324100" cy="3328584"/>
          </a:xfrm>
          <a:prstGeom prst="rect">
            <a:avLst/>
          </a:prstGeom>
        </p:spPr>
      </p:pic>
      <p:pic>
        <p:nvPicPr>
          <p:cNvPr id="10" name="Picture 9" descr="libraryh3lp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3429000"/>
            <a:ext cx="2235200" cy="2324100"/>
          </a:xfrm>
          <a:prstGeom prst="rect">
            <a:avLst/>
          </a:prstGeom>
          <a:ln>
            <a:solidFill>
              <a:srgbClr val="0D0D0D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79289" y="6183868"/>
            <a:ext cx="8536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BB59"/>
                </a:solidFill>
              </a:rPr>
              <a:t>**</a:t>
            </a:r>
            <a:r>
              <a:rPr dirty="0" smtClean="0">
                <a:solidFill>
                  <a:schemeClr val="accent3"/>
                </a:solidFill>
              </a:rPr>
              <a:t>Animate lines of text in </a:t>
            </a:r>
            <a:r>
              <a:rPr lang="en-US" dirty="0" smtClean="0">
                <a:solidFill>
                  <a:schemeClr val="accent3"/>
                </a:solidFill>
              </a:rPr>
              <a:t>chat window</a:t>
            </a:r>
            <a:r>
              <a:rPr dirty="0" smtClean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chemeClr val="accent3"/>
                </a:solidFill>
              </a:rPr>
              <a:t>and popup logo for Libraryh3lp &amp; </a:t>
            </a:r>
            <a:r>
              <a:rPr lang="en-US" dirty="0" err="1" smtClean="0">
                <a:solidFill>
                  <a:schemeClr val="accent3"/>
                </a:solidFill>
              </a:rPr>
              <a:t>QuestionPoint</a:t>
            </a:r>
            <a:r>
              <a:rPr lang="en-US" dirty="0" smtClean="0">
                <a:solidFill>
                  <a:srgbClr val="9BBB59"/>
                </a:solidFill>
              </a:rPr>
              <a:t>**</a:t>
            </a:r>
            <a:endParaRPr lang="en-US" dirty="0">
              <a:solidFill>
                <a:srgbClr val="9BBB59"/>
              </a:solidFill>
            </a:endParaRPr>
          </a:p>
        </p:txBody>
      </p:sp>
      <p:pic>
        <p:nvPicPr>
          <p:cNvPr id="12" name="Picture 11" descr="qp_name_tagline_head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266" y="2419350"/>
            <a:ext cx="2413000" cy="476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596659" y="5867400"/>
            <a:ext cx="1950683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Supplement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7266" y="152400"/>
            <a:ext cx="1159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Scene 3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80396" y="533400"/>
            <a:ext cx="238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dirty="0" smtClean="0"/>
              <a:t>Chat Reference (cont’d)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07262" y="902732"/>
            <a:ext cx="775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sz="1600" b="1" dirty="0">
                <a:solidFill>
                  <a:schemeClr val="accent2"/>
                </a:solidFill>
              </a:rPr>
              <a:t>Narrator:</a:t>
            </a:r>
            <a:r>
              <a:rPr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Users can also send instant messages through chat systems like Libraryh3lp…They</a:t>
            </a:r>
          </a:p>
          <a:p>
            <a:pPr fontAlgn="base"/>
            <a:r>
              <a:rPr lang="en-US" sz="1600" dirty="0" smtClean="0">
                <a:solidFill>
                  <a:schemeClr val="accent2"/>
                </a:solidFill>
              </a:rPr>
              <a:t>can use a variety of instant messaging services including AOL Instant Message (AIM)…</a:t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lang="en-US" sz="1600" dirty="0" smtClean="0">
                <a:solidFill>
                  <a:schemeClr val="accent2"/>
                </a:solidFill>
              </a:rPr>
              <a:t>MSN Messenger…Yahoo Chat…or any XMPP/Jabber compatible service…also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Picture 6" descr="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981200"/>
            <a:ext cx="3979062" cy="25746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88827" y="6183868"/>
            <a:ext cx="576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BB59"/>
                </a:solidFill>
              </a:rPr>
              <a:t>**</a:t>
            </a:r>
            <a:r>
              <a:rPr dirty="0" smtClean="0">
                <a:solidFill>
                  <a:schemeClr val="accent3"/>
                </a:solidFill>
              </a:rPr>
              <a:t>Animate </a:t>
            </a:r>
            <a:r>
              <a:rPr lang="en-US" dirty="0" smtClean="0">
                <a:solidFill>
                  <a:schemeClr val="accent3"/>
                </a:solidFill>
              </a:rPr>
              <a:t>popup of logos as they are noted by narration</a:t>
            </a:r>
            <a:r>
              <a:rPr lang="en-US" dirty="0" smtClean="0">
                <a:solidFill>
                  <a:srgbClr val="9BBB59"/>
                </a:solidFill>
              </a:rPr>
              <a:t>**</a:t>
            </a:r>
            <a:endParaRPr lang="en-US" dirty="0">
              <a:solidFill>
                <a:srgbClr val="9BBB59"/>
              </a:solidFill>
            </a:endParaRPr>
          </a:p>
        </p:txBody>
      </p:sp>
      <p:pic>
        <p:nvPicPr>
          <p:cNvPr id="12" name="Picture 11" descr="aim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419600"/>
            <a:ext cx="1234587" cy="1027176"/>
          </a:xfrm>
          <a:prstGeom prst="rect">
            <a:avLst/>
          </a:prstGeom>
          <a:ln>
            <a:solidFill>
              <a:srgbClr val="0D0D0D"/>
            </a:solidFill>
          </a:ln>
        </p:spPr>
      </p:pic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050" y="4406900"/>
            <a:ext cx="1200150" cy="973616"/>
          </a:xfrm>
          <a:prstGeom prst="rect">
            <a:avLst/>
          </a:prstGeom>
          <a:ln>
            <a:solidFill>
              <a:srgbClr val="0D0D0D"/>
            </a:solidFill>
          </a:ln>
        </p:spPr>
      </p:pic>
      <p:pic>
        <p:nvPicPr>
          <p:cNvPr id="14" name="Picture 13" descr="yahoo_cha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627" y="4419600"/>
            <a:ext cx="1299573" cy="1104900"/>
          </a:xfrm>
          <a:prstGeom prst="rect">
            <a:avLst/>
          </a:prstGeom>
          <a:ln>
            <a:solidFill>
              <a:srgbClr val="0D0D0D"/>
            </a:solidFill>
          </a:ln>
        </p:spPr>
      </p:pic>
      <p:pic>
        <p:nvPicPr>
          <p:cNvPr id="15" name="Picture 14" descr="xmpp_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317" y="4496877"/>
            <a:ext cx="1036283" cy="1065723"/>
          </a:xfrm>
          <a:prstGeom prst="rect">
            <a:avLst/>
          </a:prstGeom>
          <a:solidFill>
            <a:schemeClr val="bg1"/>
          </a:solidFill>
          <a:ln>
            <a:solidFill>
              <a:srgbClr val="0D0D0D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3596659" y="5791200"/>
            <a:ext cx="1950683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Supplement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7266" y="152400"/>
            <a:ext cx="1159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Scene 3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80396" y="533400"/>
            <a:ext cx="238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dirty="0" smtClean="0"/>
              <a:t>Chat Reference (cont’d)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250492" y="902732"/>
            <a:ext cx="69678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sz="1600" b="1" dirty="0">
                <a:solidFill>
                  <a:srgbClr val="C0504D"/>
                </a:solidFill>
              </a:rPr>
              <a:t>Narrator:</a:t>
            </a:r>
            <a:r>
              <a:rPr sz="1600" dirty="0">
                <a:solidFill>
                  <a:srgbClr val="C0504D"/>
                </a:solidFill>
              </a:rPr>
              <a:t> Google Talk</a:t>
            </a:r>
            <a:r>
              <a:rPr sz="1600" dirty="0" smtClean="0">
                <a:solidFill>
                  <a:srgbClr val="C0504D"/>
                </a:solidFill>
              </a:rPr>
              <a:t>…Easy</a:t>
            </a:r>
            <a:r>
              <a:rPr sz="1600" dirty="0">
                <a:solidFill>
                  <a:srgbClr val="C0504D"/>
                </a:solidFill>
              </a:rPr>
              <a:t>, reliable, and most of </a:t>
            </a:r>
            <a:r>
              <a:rPr sz="1600" dirty="0" smtClean="0">
                <a:solidFill>
                  <a:srgbClr val="C0504D"/>
                </a:solidFill>
              </a:rPr>
              <a:t>all fre</a:t>
            </a:r>
            <a:r>
              <a:rPr lang="en-US" sz="1600" dirty="0" err="1" smtClean="0">
                <a:solidFill>
                  <a:srgbClr val="C0504D"/>
                </a:solidFill>
              </a:rPr>
              <a:t>e</a:t>
            </a:r>
            <a:r>
              <a:rPr lang="en-US" sz="1600" dirty="0" smtClean="0">
                <a:solidFill>
                  <a:srgbClr val="C0504D"/>
                </a:solidFill>
              </a:rPr>
              <a:t>…</a:t>
            </a:r>
            <a:r>
              <a:rPr sz="1600" dirty="0" smtClean="0">
                <a:solidFill>
                  <a:srgbClr val="C0504D"/>
                </a:solidFill>
              </a:rPr>
              <a:t> </a:t>
            </a:r>
            <a:r>
              <a:rPr sz="1600" dirty="0">
                <a:solidFill>
                  <a:srgbClr val="C0504D"/>
                </a:solidFill>
              </a:rPr>
              <a:t> </a:t>
            </a:r>
            <a:endParaRPr sz="1600" dirty="0" smtClean="0">
              <a:solidFill>
                <a:srgbClr val="C0504D"/>
              </a:solidFill>
            </a:endParaRPr>
          </a:p>
          <a:p>
            <a:pPr fontAlgn="base"/>
            <a:r>
              <a:rPr sz="1600" b="1" dirty="0" smtClean="0">
                <a:solidFill>
                  <a:schemeClr val="accent1"/>
                </a:solidFill>
              </a:rPr>
              <a:t>Librarian</a:t>
            </a:r>
            <a:r>
              <a:rPr sz="1600" b="1" dirty="0">
                <a:solidFill>
                  <a:schemeClr val="accent1"/>
                </a:solidFill>
              </a:rPr>
              <a:t>: </a:t>
            </a:r>
            <a:r>
              <a:rPr sz="1600" dirty="0">
                <a:solidFill>
                  <a:schemeClr val="accent1"/>
                </a:solidFill>
              </a:rPr>
              <a:t>No way! I didn’t even know Google Talk had a video chat as well!</a:t>
            </a:r>
          </a:p>
          <a:p>
            <a:pPr fontAlgn="base"/>
            <a:r>
              <a:rPr sz="1600" b="1" dirty="0">
                <a:solidFill>
                  <a:srgbClr val="C0504D"/>
                </a:solidFill>
              </a:rPr>
              <a:t>Narrator: </a:t>
            </a:r>
            <a:r>
              <a:rPr sz="1600" dirty="0">
                <a:solidFill>
                  <a:srgbClr val="C0504D"/>
                </a:solidFill>
              </a:rPr>
              <a:t>Yes, way. You would be surprised how many ways you </a:t>
            </a:r>
            <a:r>
              <a:rPr sz="1600" dirty="0" smtClean="0">
                <a:solidFill>
                  <a:srgbClr val="C0504D"/>
                </a:solidFill>
              </a:rPr>
              <a:t>can</a:t>
            </a:r>
            <a:endParaRPr lang="en-US" sz="1600" dirty="0" smtClean="0">
              <a:solidFill>
                <a:srgbClr val="C0504D"/>
              </a:solidFill>
            </a:endParaRPr>
          </a:p>
          <a:p>
            <a:pPr fontAlgn="base"/>
            <a:r>
              <a:rPr sz="1600" dirty="0" smtClean="0">
                <a:solidFill>
                  <a:srgbClr val="C0504D"/>
                </a:solidFill>
              </a:rPr>
              <a:t>communicate </a:t>
            </a:r>
            <a:r>
              <a:rPr sz="1600" dirty="0">
                <a:solidFill>
                  <a:srgbClr val="C0504D"/>
                </a:solidFill>
              </a:rPr>
              <a:t>with patrons from a </a:t>
            </a:r>
            <a:r>
              <a:rPr sz="1600" dirty="0" smtClean="0">
                <a:solidFill>
                  <a:srgbClr val="C0504D"/>
                </a:solidFill>
              </a:rPr>
              <a:t>distance…</a:t>
            </a:r>
            <a:r>
              <a:rPr lang="en-US" sz="1600" dirty="0" smtClean="0">
                <a:solidFill>
                  <a:srgbClr val="C0504D"/>
                </a:solidFill>
              </a:rPr>
              <a:t>You can even video chat with Skype!</a:t>
            </a:r>
            <a:br>
              <a:rPr lang="en-US" sz="1600" dirty="0" smtClean="0">
                <a:solidFill>
                  <a:srgbClr val="C0504D"/>
                </a:solidFill>
              </a:rPr>
            </a:br>
            <a:r>
              <a:rPr lang="en-US" sz="1600" b="1" dirty="0" smtClean="0">
                <a:solidFill>
                  <a:schemeClr val="accent6"/>
                </a:solidFill>
              </a:rPr>
              <a:t>Student: </a:t>
            </a:r>
            <a:r>
              <a:rPr lang="en-US" sz="1600" dirty="0" smtClean="0">
                <a:solidFill>
                  <a:schemeClr val="accent6"/>
                </a:solidFill>
              </a:rPr>
              <a:t>I can Skype with a librarian? That’s easy.</a:t>
            </a:r>
            <a:r>
              <a:rPr sz="1600" dirty="0" smtClean="0">
                <a:solidFill>
                  <a:schemeClr val="accent6"/>
                </a:solidFill>
              </a:rPr>
              <a:t> </a:t>
            </a:r>
            <a:endParaRPr sz="1600" dirty="0">
              <a:solidFill>
                <a:schemeClr val="accent6"/>
              </a:solidFill>
            </a:endParaRPr>
          </a:p>
        </p:txBody>
      </p:sp>
      <p:pic>
        <p:nvPicPr>
          <p:cNvPr id="7" name="Picture 6" descr="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432050"/>
            <a:ext cx="3979062" cy="25746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58362" y="6183868"/>
            <a:ext cx="4227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BB59"/>
                </a:solidFill>
              </a:rPr>
              <a:t>**</a:t>
            </a:r>
            <a:r>
              <a:rPr dirty="0" smtClean="0">
                <a:solidFill>
                  <a:schemeClr val="accent3"/>
                </a:solidFill>
              </a:rPr>
              <a:t>Animate </a:t>
            </a:r>
            <a:r>
              <a:rPr lang="en-US" dirty="0" smtClean="0">
                <a:solidFill>
                  <a:schemeClr val="accent3"/>
                </a:solidFill>
              </a:rPr>
              <a:t>Google Talk window and logo</a:t>
            </a:r>
            <a:r>
              <a:rPr lang="en-US" dirty="0" smtClean="0">
                <a:solidFill>
                  <a:srgbClr val="9BBB59"/>
                </a:solidFill>
              </a:rPr>
              <a:t>**</a:t>
            </a:r>
            <a:endParaRPr lang="en-US" dirty="0">
              <a:solidFill>
                <a:srgbClr val="9BBB59"/>
              </a:solidFill>
            </a:endParaRPr>
          </a:p>
        </p:txBody>
      </p:sp>
      <p:pic>
        <p:nvPicPr>
          <p:cNvPr id="17" name="Picture 16" descr="GoogleTal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813050"/>
            <a:ext cx="2390017" cy="3206750"/>
          </a:xfrm>
          <a:prstGeom prst="rect">
            <a:avLst/>
          </a:prstGeom>
        </p:spPr>
      </p:pic>
      <p:pic>
        <p:nvPicPr>
          <p:cNvPr id="18" name="Picture 17" descr="images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016" y="4425712"/>
            <a:ext cx="1746250" cy="1162050"/>
          </a:xfrm>
          <a:prstGeom prst="rect">
            <a:avLst/>
          </a:prstGeom>
          <a:ln>
            <a:solidFill>
              <a:srgbClr val="0D0D0D"/>
            </a:solidFill>
          </a:ln>
        </p:spPr>
      </p:pic>
      <p:pic>
        <p:nvPicPr>
          <p:cNvPr id="19" name="Picture 18" descr="618px-Skype_logo_onli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765" y="2813050"/>
            <a:ext cx="3282870" cy="1450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96659" y="5791200"/>
            <a:ext cx="1950683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Supplement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1357</Words>
  <Application>Microsoft Office PowerPoint</Application>
  <PresentationFormat>On-screen Show (4:3)</PresentationFormat>
  <Paragraphs>206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Bard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 Hall</dc:creator>
  <cp:lastModifiedBy>Tandoori</cp:lastModifiedBy>
  <cp:revision>44</cp:revision>
  <dcterms:created xsi:type="dcterms:W3CDTF">2012-03-07T15:40:23Z</dcterms:created>
  <dcterms:modified xsi:type="dcterms:W3CDTF">2012-03-10T12:54:03Z</dcterms:modified>
</cp:coreProperties>
</file>